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slide" Target="slides/slide18.xml"/><Relationship Id="rId10" Type="http://schemas.openxmlformats.org/officeDocument/2006/relationships/slide" Target="slides/slide6.xml"/><Relationship Id="rId21" Type="http://schemas.openxmlformats.org/officeDocument/2006/relationships/slide" Target="slides/slide17.xml"/><Relationship Id="rId13" Type="http://schemas.openxmlformats.org/officeDocument/2006/relationships/slide" Target="slides/slide9.xml"/><Relationship Id="rId24" Type="http://schemas.openxmlformats.org/officeDocument/2006/relationships/slide" Target="slides/slide20.xml"/><Relationship Id="rId12" Type="http://schemas.openxmlformats.org/officeDocument/2006/relationships/slide" Target="slides/slide8.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AguaClara/sensor_dev/commit/088032eedb60f9d77470d3a1f85f0694bb2d3d15"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ogenlab.com/lab-supplies/sampling-supplies/sludge-judge-ultra-samplers/nasco-sludge-judge%C2%AE-ultra-super-strong"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enasco.com/p/C09247WA"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mdpi.com/1424-8220/9/10/8311/pdf"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46a079b2f_0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000">
                <a:solidFill>
                  <a:srgbClr val="24292E"/>
                </a:solidFill>
                <a:highlight>
                  <a:srgbClr val="FFFFFF"/>
                </a:highlight>
              </a:rPr>
              <a:t>Kaleigh</a:t>
            </a:r>
            <a:endParaRPr sz="1000">
              <a:solidFill>
                <a:srgbClr val="24292E"/>
              </a:solidFill>
              <a:highlight>
                <a:srgbClr val="FFFFFF"/>
              </a:highlight>
            </a:endParaRPr>
          </a:p>
          <a:p>
            <a:pPr indent="0" lvl="0" marL="0" rtl="0" algn="l">
              <a:spcBef>
                <a:spcPts val="0"/>
              </a:spcBef>
              <a:spcAft>
                <a:spcPts val="0"/>
              </a:spcAft>
              <a:buNone/>
            </a:pPr>
            <a:r>
              <a:t/>
            </a:r>
            <a:endParaRPr sz="1000">
              <a:solidFill>
                <a:srgbClr val="24292E"/>
              </a:solidFill>
              <a:highlight>
                <a:srgbClr val="FFFFFF"/>
              </a:highlight>
            </a:endParaRPr>
          </a:p>
          <a:p>
            <a:pPr indent="0" lvl="0" marL="0" rtl="0" algn="l">
              <a:spcBef>
                <a:spcPts val="0"/>
              </a:spcBef>
              <a:spcAft>
                <a:spcPts val="0"/>
              </a:spcAft>
              <a:buNone/>
            </a:pPr>
            <a:r>
              <a:rPr lang="en-US" sz="1000">
                <a:solidFill>
                  <a:srgbClr val="24292E"/>
                </a:solidFill>
                <a:highlight>
                  <a:srgbClr val="FFFFFF"/>
                </a:highlight>
              </a:rPr>
              <a:t>Introductions: Winnie Chan, Payton Hunter, Kaleigh Soucy, Sanjana Uddin</a:t>
            </a:r>
            <a:endParaRPr sz="1000">
              <a:solidFill>
                <a:srgbClr val="24292E"/>
              </a:solidFill>
              <a:highlight>
                <a:srgbClr val="FFFFFF"/>
              </a:highlight>
            </a:endParaRPr>
          </a:p>
          <a:p>
            <a:pPr indent="0" lvl="0" marL="0" rtl="0" algn="l">
              <a:spcBef>
                <a:spcPts val="0"/>
              </a:spcBef>
              <a:spcAft>
                <a:spcPts val="0"/>
              </a:spcAft>
              <a:buNone/>
            </a:pPr>
            <a:r>
              <a:t/>
            </a:r>
            <a:endParaRPr sz="1000">
              <a:solidFill>
                <a:srgbClr val="24292E"/>
              </a:solidFill>
              <a:highlight>
                <a:srgbClr val="FFFFFF"/>
              </a:highlight>
            </a:endParaRPr>
          </a:p>
          <a:p>
            <a:pPr indent="0" lvl="0" marL="0" rtl="0" algn="l">
              <a:spcBef>
                <a:spcPts val="0"/>
              </a:spcBef>
              <a:spcAft>
                <a:spcPts val="0"/>
              </a:spcAft>
              <a:buNone/>
            </a:pPr>
            <a:r>
              <a:rPr lang="en-US" sz="1000">
                <a:solidFill>
                  <a:srgbClr val="24292E"/>
                </a:solidFill>
                <a:highlight>
                  <a:srgbClr val="FFFFFF"/>
                </a:highlight>
              </a:rPr>
              <a:t>Abstract: The Sensor Development </a:t>
            </a:r>
            <a:r>
              <a:rPr lang="en-US" sz="1000">
                <a:solidFill>
                  <a:srgbClr val="24292E"/>
                </a:solidFill>
                <a:highlight>
                  <a:srgbClr val="FFFFFF"/>
                </a:highlight>
              </a:rPr>
              <a:t>sub team's</a:t>
            </a:r>
            <a:r>
              <a:rPr lang="en-US" sz="1000">
                <a:solidFill>
                  <a:srgbClr val="24292E"/>
                </a:solidFill>
                <a:highlight>
                  <a:srgbClr val="FFFFFF"/>
                </a:highlight>
              </a:rPr>
              <a:t> goal is to develop a low-cost sensor and sludge judge with readily available materials to monitor and report water quality in the water treatment processes in AguaClara plants. In Fall 2020, the subteam</a:t>
            </a:r>
            <a:r>
              <a:rPr lang="en-US" sz="1000">
                <a:solidFill>
                  <a:srgbClr val="24292E"/>
                </a:solidFill>
                <a:highlight>
                  <a:srgbClr val="FFFFFF"/>
                </a:highlight>
              </a:rPr>
              <a:t> plans to research and design</a:t>
            </a:r>
            <a:r>
              <a:rPr lang="en-US" sz="1000">
                <a:solidFill>
                  <a:srgbClr val="24292E"/>
                </a:solidFill>
                <a:highlight>
                  <a:srgbClr val="FFFFFF"/>
                </a:highlight>
              </a:rPr>
              <a:t> a </a:t>
            </a:r>
            <a:r>
              <a:rPr lang="en-US" sz="1000">
                <a:solidFill>
                  <a:srgbClr val="24292E"/>
                </a:solidFill>
                <a:highlight>
                  <a:srgbClr val="FFFFFF"/>
                </a:highlight>
              </a:rPr>
              <a:t>Sludge Judge Sampler</a:t>
            </a:r>
            <a:r>
              <a:rPr lang="en-US" sz="1000">
                <a:solidFill>
                  <a:srgbClr val="24292E"/>
                </a:solidFill>
                <a:highlight>
                  <a:srgbClr val="FFFFFF"/>
                </a:highlight>
              </a:rPr>
              <a:t>, and continue prototyping and testing of a Dissolved Organic Sensor. The Dissolved Organic Sensor will act as a low-cost turbidimeter utilizing both the reflectance and absorbance of light.</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n-US" sz="1000"/>
              <a:t>Find our first report here:</a:t>
            </a:r>
            <a:endParaRPr sz="1000"/>
          </a:p>
          <a:p>
            <a:pPr indent="0" lvl="0" marL="0" rtl="0" algn="l">
              <a:spcBef>
                <a:spcPts val="0"/>
              </a:spcBef>
              <a:spcAft>
                <a:spcPts val="0"/>
              </a:spcAft>
              <a:buNone/>
            </a:pPr>
            <a:r>
              <a:rPr lang="en-US" sz="1000"/>
              <a:t>[[</a:t>
            </a:r>
            <a:r>
              <a:rPr lang="en-US" sz="1000" u="sng">
                <a:solidFill>
                  <a:schemeClr val="hlink"/>
                </a:solidFill>
                <a:hlinkClick r:id="rId2"/>
              </a:rPr>
              <a:t>https://github.com/AguaClara/sensor_dev/commit/088032eedb60f9d77470d3a1f85f0694bb2d3d15</a:t>
            </a:r>
            <a:endParaRPr sz="1000"/>
          </a:p>
          <a:p>
            <a:pPr indent="0" lvl="0" marL="0" rtl="0" algn="l">
              <a:spcBef>
                <a:spcPts val="0"/>
              </a:spcBef>
              <a:spcAft>
                <a:spcPts val="0"/>
              </a:spcAft>
              <a:buNone/>
            </a:pPr>
            <a:r>
              <a:rPr lang="en-US" sz="1000"/>
              <a:t>]]</a:t>
            </a:r>
            <a:endParaRPr sz="1000"/>
          </a:p>
        </p:txBody>
      </p:sp>
      <p:sp>
        <p:nvSpPr>
          <p:cNvPr id="82" name="Google Shape;82;g346a079b2f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6c23c01e5b_0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t>Payton</a:t>
            </a:r>
            <a:r>
              <a:rPr lang="en-US" sz="1200"/>
              <a:t>:</a:t>
            </a:r>
            <a:endParaRPr sz="1200"/>
          </a:p>
          <a:p>
            <a:pPr indent="0" lvl="0" marL="0" rtl="0" algn="l">
              <a:spcBef>
                <a:spcPts val="0"/>
              </a:spcBef>
              <a:spcAft>
                <a:spcPts val="0"/>
              </a:spcAft>
              <a:buClr>
                <a:schemeClr val="dk1"/>
              </a:buClr>
              <a:buSzPts val="1100"/>
              <a:buFont typeface="Arial"/>
              <a:buNone/>
            </a:pPr>
            <a:r>
              <a:rPr lang="en-US" sz="1200"/>
              <a:t>Testing just for transmittance first (straight across)</a:t>
            </a:r>
            <a:endParaRPr sz="1200"/>
          </a:p>
          <a:p>
            <a:pPr indent="0" lvl="0" marL="0" rtl="0" algn="l">
              <a:spcBef>
                <a:spcPts val="0"/>
              </a:spcBef>
              <a:spcAft>
                <a:spcPts val="0"/>
              </a:spcAft>
              <a:buClr>
                <a:schemeClr val="dk1"/>
              </a:buClr>
              <a:buSzPts val="1100"/>
              <a:buFont typeface="Arial"/>
              <a:buNone/>
            </a:pPr>
            <a:r>
              <a:rPr lang="en-US" sz="1200"/>
              <a:t>Performed by inserting a vial of the water sample in the housing with the blue light source on one side and the sensor on another. </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rPr lang="en-US" sz="1200"/>
              <a:t>Similar setup for RGB sensor - just use the casing with the different </a:t>
            </a:r>
            <a:endParaRPr sz="1200"/>
          </a:p>
        </p:txBody>
      </p:sp>
      <p:sp>
        <p:nvSpPr>
          <p:cNvPr id="173" name="Google Shape;173;g6c23c01e5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6c260e2bb7_0_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200"/>
              <a:t>Kaleigh</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US" sz="1200">
                <a:solidFill>
                  <a:schemeClr val="dk1"/>
                </a:solidFill>
              </a:rPr>
              <a:t>It is difficult for plant operators to track water quality inside the sedimentation tanks, especially to see the level of the sludge blanket in the tank, so that they can time tank cleanings. Pre-existing sensors and sludge judges on the market are too expensive and aren’t suited for the plant conditions, which is why the team is developing a sludge judge to perform this task at a lower cost and with the design constraints of the plant itself. </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US" sz="1200">
                <a:solidFill>
                  <a:schemeClr val="dk1"/>
                </a:solidFill>
              </a:rPr>
              <a:t>Sensors that measure organic matter cost upwards of a thousand dollars and sludge judges are between $100 and $200. Previously, the goal of this project was to make the sensor technology more affordable; however, the most cost effective and simplest approach would be to develop an affordable sludge judge apparatus.</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US" sz="1200">
                <a:solidFill>
                  <a:schemeClr val="dk1"/>
                </a:solidFill>
              </a:rPr>
              <a:t>We plan on researching and developing a sludge judge design that fits the sedimentation tanks’ parameters at a much lower cost than a traditional sludge judge and verify this apparatus will be most suitable for the plant’s floc hoppers.</a:t>
            </a:r>
            <a:endParaRPr sz="1200"/>
          </a:p>
        </p:txBody>
      </p:sp>
      <p:sp>
        <p:nvSpPr>
          <p:cNvPr id="184" name="Google Shape;184;g6c260e2bb7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707385bde4_1_1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chemeClr val="dk1"/>
                </a:solidFill>
              </a:rPr>
              <a:t>Kaleigh</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US" sz="1200">
                <a:solidFill>
                  <a:schemeClr val="dk1"/>
                </a:solidFill>
              </a:rPr>
              <a:t>Old vs New Model to detect sludge blanket height. </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US" sz="1200">
                <a:solidFill>
                  <a:schemeClr val="dk1"/>
                </a:solidFill>
              </a:rPr>
              <a:t>Image on the Left: previously designed sensor casing for a submersible sensor.</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US" sz="1200">
                <a:solidFill>
                  <a:schemeClr val="dk1"/>
                </a:solidFill>
              </a:rPr>
              <a:t>Image on the Right: Image of a market sludge judge which will be the foundation for the development of a new sludge judge design for the plants</a:t>
            </a:r>
            <a:endParaRPr sz="1200">
              <a:solidFill>
                <a:schemeClr val="dk1"/>
              </a:solidFill>
            </a:endParaRPr>
          </a:p>
          <a:p>
            <a:pPr indent="0" lvl="0" marL="0" rtl="0" algn="l">
              <a:spcBef>
                <a:spcPts val="0"/>
              </a:spcBef>
              <a:spcAft>
                <a:spcPts val="0"/>
              </a:spcAft>
              <a:buClr>
                <a:schemeClr val="dk1"/>
              </a:buClr>
              <a:buSzPts val="1100"/>
              <a:buFont typeface="Arial"/>
              <a:buNone/>
            </a:pPr>
            <a:r>
              <a:rPr lang="en-US" sz="1200">
                <a:solidFill>
                  <a:schemeClr val="dk1"/>
                </a:solidFill>
              </a:rPr>
              <a:t>Image from the company website: </a:t>
            </a:r>
            <a:r>
              <a:rPr lang="en-US" sz="1200" u="sng">
                <a:solidFill>
                  <a:schemeClr val="hlink"/>
                </a:solidFill>
                <a:hlinkClick r:id="rId2"/>
              </a:rPr>
              <a:t>https://www.gogenlab.com/lab-supplies/sampling-supplies/sludge-judge-ultra-samplers/nasco-sludge-judge%C2%AE-ultra-super-strong</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US" sz="1200">
                <a:solidFill>
                  <a:schemeClr val="dk1"/>
                </a:solidFill>
              </a:rPr>
              <a:t>Improvements: Using a sludge judge eliminates the challenging of waterproofing a sensor. A sludge judge is also simple to use; therefore, little training is needed for operations</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US" sz="1200">
                <a:solidFill>
                  <a:schemeClr val="dk1"/>
                </a:solidFill>
              </a:rPr>
              <a:t>Challenges: Developing a design that doesn’t infringe on patent licenses </a:t>
            </a:r>
            <a:endParaRPr sz="1200">
              <a:solidFill>
                <a:schemeClr val="dk1"/>
              </a:solidFill>
            </a:endParaRPr>
          </a:p>
        </p:txBody>
      </p:sp>
      <p:sp>
        <p:nvSpPr>
          <p:cNvPr id="194" name="Google Shape;194;g707385bde4_1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a4dc166c11_0_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900">
                <a:solidFill>
                  <a:schemeClr val="dk1"/>
                </a:solidFill>
              </a:rPr>
              <a:t>Winnie</a:t>
            </a:r>
            <a:endParaRPr sz="900">
              <a:solidFill>
                <a:schemeClr val="dk1"/>
              </a:solidFill>
            </a:endParaRPr>
          </a:p>
          <a:p>
            <a:pPr indent="0" lvl="0" marL="0" rtl="0" algn="l">
              <a:spcBef>
                <a:spcPts val="0"/>
              </a:spcBef>
              <a:spcAft>
                <a:spcPts val="0"/>
              </a:spcAft>
              <a:buClr>
                <a:schemeClr val="dk1"/>
              </a:buClr>
              <a:buSzPts val="1100"/>
              <a:buFont typeface="Arial"/>
              <a:buNone/>
            </a:pPr>
            <a:r>
              <a:t/>
            </a:r>
            <a:endParaRPr sz="900">
              <a:solidFill>
                <a:schemeClr val="dk1"/>
              </a:solidFill>
            </a:endParaRPr>
          </a:p>
          <a:p>
            <a:pPr indent="0" lvl="0" marL="0" rtl="0" algn="l">
              <a:spcBef>
                <a:spcPts val="0"/>
              </a:spcBef>
              <a:spcAft>
                <a:spcPts val="0"/>
              </a:spcAft>
              <a:buClr>
                <a:schemeClr val="dk1"/>
              </a:buClr>
              <a:buSzPts val="1100"/>
              <a:buFont typeface="Arial"/>
              <a:buNone/>
            </a:pPr>
            <a:r>
              <a:rPr lang="en-US" sz="900">
                <a:solidFill>
                  <a:schemeClr val="dk1"/>
                </a:solidFill>
              </a:rPr>
              <a:t>Figure from: </a:t>
            </a:r>
            <a:r>
              <a:rPr lang="en-US" sz="900" u="sng">
                <a:solidFill>
                  <a:schemeClr val="hlink"/>
                </a:solidFill>
                <a:hlinkClick r:id="rId2"/>
              </a:rPr>
              <a:t>https://www.enasco.com/p/C09247WA</a:t>
            </a:r>
            <a:endParaRPr sz="900">
              <a:solidFill>
                <a:schemeClr val="dk1"/>
              </a:solidFill>
            </a:endParaRPr>
          </a:p>
          <a:p>
            <a:pPr indent="0" lvl="0" marL="0" rtl="0" algn="l">
              <a:spcBef>
                <a:spcPts val="0"/>
              </a:spcBef>
              <a:spcAft>
                <a:spcPts val="0"/>
              </a:spcAft>
              <a:buClr>
                <a:schemeClr val="dk1"/>
              </a:buClr>
              <a:buSzPts val="1100"/>
              <a:buFont typeface="Arial"/>
              <a:buNone/>
            </a:pPr>
            <a:r>
              <a:t/>
            </a:r>
            <a:endParaRPr sz="900">
              <a:solidFill>
                <a:schemeClr val="dk1"/>
              </a:solidFill>
            </a:endParaRPr>
          </a:p>
          <a:p>
            <a:pPr indent="0" lvl="0" marL="0" rtl="0" algn="l">
              <a:spcBef>
                <a:spcPts val="0"/>
              </a:spcBef>
              <a:spcAft>
                <a:spcPts val="0"/>
              </a:spcAft>
              <a:buClr>
                <a:schemeClr val="dk1"/>
              </a:buClr>
              <a:buSzPts val="1100"/>
              <a:buFont typeface="Arial"/>
              <a:buNone/>
            </a:pPr>
            <a:r>
              <a:rPr lang="en-US" sz="900">
                <a:solidFill>
                  <a:schemeClr val="dk1"/>
                </a:solidFill>
              </a:rPr>
              <a:t>The tool enables one to take accurate readings on settled solids in a variety of liquids, to any depth.</a:t>
            </a:r>
            <a:endParaRPr sz="900">
              <a:solidFill>
                <a:schemeClr val="dk1"/>
              </a:solidFill>
            </a:endParaRPr>
          </a:p>
          <a:p>
            <a:pPr indent="0" lvl="0" marL="0" rtl="0" algn="l">
              <a:spcBef>
                <a:spcPts val="0"/>
              </a:spcBef>
              <a:spcAft>
                <a:spcPts val="0"/>
              </a:spcAft>
              <a:buClr>
                <a:schemeClr val="dk1"/>
              </a:buClr>
              <a:buSzPts val="1100"/>
              <a:buFont typeface="Arial"/>
              <a:buNone/>
            </a:pPr>
            <a:r>
              <a:t/>
            </a:r>
            <a:endParaRPr sz="900">
              <a:solidFill>
                <a:schemeClr val="dk1"/>
              </a:solidFill>
            </a:endParaRPr>
          </a:p>
          <a:p>
            <a:pPr indent="0" lvl="0" marL="0" rtl="0" algn="l">
              <a:spcBef>
                <a:spcPts val="0"/>
              </a:spcBef>
              <a:spcAft>
                <a:spcPts val="0"/>
              </a:spcAft>
              <a:buClr>
                <a:schemeClr val="dk1"/>
              </a:buClr>
              <a:buSzPts val="1100"/>
              <a:buFont typeface="Arial"/>
              <a:buNone/>
            </a:pPr>
            <a:r>
              <a:rPr lang="en-US" sz="900">
                <a:solidFill>
                  <a:schemeClr val="dk1"/>
                </a:solidFill>
              </a:rPr>
              <a:t>The tool is made of connecting pieces of high impact plastic, a float and check valve, and a rope to hold/tug the pipe.</a:t>
            </a:r>
            <a:endParaRPr sz="900">
              <a:solidFill>
                <a:schemeClr val="dk1"/>
              </a:solidFill>
            </a:endParaRPr>
          </a:p>
          <a:p>
            <a:pPr indent="0" lvl="0" marL="0" rtl="0" algn="l">
              <a:spcBef>
                <a:spcPts val="0"/>
              </a:spcBef>
              <a:spcAft>
                <a:spcPts val="0"/>
              </a:spcAft>
              <a:buClr>
                <a:schemeClr val="dk1"/>
              </a:buClr>
              <a:buSzPts val="1100"/>
              <a:buFont typeface="Arial"/>
              <a:buNone/>
            </a:pPr>
            <a:r>
              <a:t/>
            </a:r>
            <a:endParaRPr sz="900">
              <a:solidFill>
                <a:schemeClr val="dk1"/>
              </a:solidFill>
            </a:endParaRPr>
          </a:p>
          <a:p>
            <a:pPr indent="0" lvl="0" marL="0" rtl="0" algn="l">
              <a:spcBef>
                <a:spcPts val="0"/>
              </a:spcBef>
              <a:spcAft>
                <a:spcPts val="0"/>
              </a:spcAft>
              <a:buClr>
                <a:schemeClr val="dk1"/>
              </a:buClr>
              <a:buSzPts val="1100"/>
              <a:buFont typeface="Arial"/>
              <a:buNone/>
            </a:pPr>
            <a:r>
              <a:rPr lang="en-US" sz="900">
                <a:solidFill>
                  <a:schemeClr val="dk1"/>
                </a:solidFill>
              </a:rPr>
              <a:t>The tool is first lowered to the bottom of the tank one wants to sample. The float valve will open (configuration A).</a:t>
            </a:r>
            <a:endParaRPr sz="900">
              <a:solidFill>
                <a:schemeClr val="dk1"/>
              </a:solidFill>
            </a:endParaRPr>
          </a:p>
          <a:p>
            <a:pPr indent="0" lvl="0" marL="0" rtl="0" algn="l">
              <a:spcBef>
                <a:spcPts val="0"/>
              </a:spcBef>
              <a:spcAft>
                <a:spcPts val="0"/>
              </a:spcAft>
              <a:buClr>
                <a:schemeClr val="dk1"/>
              </a:buClr>
              <a:buSzPts val="1100"/>
              <a:buFont typeface="Arial"/>
              <a:buNone/>
            </a:pPr>
            <a:r>
              <a:rPr lang="en-US" sz="900">
                <a:solidFill>
                  <a:schemeClr val="dk1"/>
                </a:solidFill>
              </a:rPr>
              <a:t>When the bottom has been reached and the pipe has filled to the surface level, slightly tug on the rope as the unit is raised. This sets the check valve, trapping the column of solids and liquid in the pipe (configuration B. </a:t>
            </a:r>
            <a:endParaRPr sz="900">
              <a:solidFill>
                <a:schemeClr val="dk1"/>
              </a:solidFill>
            </a:endParaRPr>
          </a:p>
          <a:p>
            <a:pPr indent="0" lvl="0" marL="0" rtl="0" algn="l">
              <a:spcBef>
                <a:spcPts val="0"/>
              </a:spcBef>
              <a:spcAft>
                <a:spcPts val="0"/>
              </a:spcAft>
              <a:buClr>
                <a:schemeClr val="dk1"/>
              </a:buClr>
              <a:buSzPts val="1100"/>
              <a:buFont typeface="Arial"/>
              <a:buNone/>
            </a:pPr>
            <a:r>
              <a:rPr lang="en-US" sz="900">
                <a:solidFill>
                  <a:schemeClr val="dk1"/>
                </a:solidFill>
              </a:rPr>
              <a:t>When the unit has been raised out of the liquid, the amount of solids in the sample can be read using the increments marked on the pipe sections. </a:t>
            </a:r>
            <a:endParaRPr sz="900">
              <a:solidFill>
                <a:schemeClr val="dk1"/>
              </a:solidFill>
            </a:endParaRPr>
          </a:p>
          <a:p>
            <a:pPr indent="0" lvl="0" marL="0" rtl="0" algn="l">
              <a:spcBef>
                <a:spcPts val="0"/>
              </a:spcBef>
              <a:spcAft>
                <a:spcPts val="0"/>
              </a:spcAft>
              <a:buClr>
                <a:schemeClr val="dk1"/>
              </a:buClr>
              <a:buSzPts val="1100"/>
              <a:buFont typeface="Arial"/>
              <a:buNone/>
            </a:pPr>
            <a:r>
              <a:rPr lang="en-US" sz="900">
                <a:solidFill>
                  <a:schemeClr val="dk1"/>
                </a:solidFill>
              </a:rPr>
              <a:t>To release the material in the unit, touch the pin extending from the bottom section against a hard surface (see configuration B - the white pin). This opens the check valve to drain the sample in the pipe.</a:t>
            </a:r>
            <a:endParaRPr sz="900">
              <a:solidFill>
                <a:schemeClr val="dk1"/>
              </a:solidFill>
            </a:endParaRPr>
          </a:p>
        </p:txBody>
      </p:sp>
      <p:sp>
        <p:nvSpPr>
          <p:cNvPr id="206" name="Google Shape;206;ga4dc166c11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d8aa0ef8d_0_1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900"/>
              <a:t>Winnie</a:t>
            </a:r>
            <a:endParaRPr sz="900"/>
          </a:p>
          <a:p>
            <a:pPr indent="0" lvl="0" marL="0" rtl="0" algn="l">
              <a:spcBef>
                <a:spcPts val="0"/>
              </a:spcBef>
              <a:spcAft>
                <a:spcPts val="0"/>
              </a:spcAft>
              <a:buClr>
                <a:schemeClr val="dk1"/>
              </a:buClr>
              <a:buSzPts val="1100"/>
              <a:buFont typeface="Arial"/>
              <a:buNone/>
            </a:pPr>
            <a:r>
              <a:t/>
            </a:r>
            <a:endParaRPr sz="900"/>
          </a:p>
          <a:p>
            <a:pPr indent="0" lvl="0" marL="0" rtl="0" algn="l">
              <a:spcBef>
                <a:spcPts val="0"/>
              </a:spcBef>
              <a:spcAft>
                <a:spcPts val="0"/>
              </a:spcAft>
              <a:buClr>
                <a:schemeClr val="dk1"/>
              </a:buClr>
              <a:buSzPts val="1100"/>
              <a:buFont typeface="Arial"/>
              <a:buNone/>
            </a:pPr>
            <a:r>
              <a:rPr lang="en-US" sz="900"/>
              <a:t>For the </a:t>
            </a:r>
            <a:r>
              <a:rPr lang="en-US" sz="900"/>
              <a:t>Dissolved</a:t>
            </a:r>
            <a:r>
              <a:rPr lang="en-US" sz="900"/>
              <a:t> Organics Sensor, we need to set up the IR sensor and then use it to measure the turbidity of samples with varying concentrations of clay dissolved in water. In the previous semester, sample vials with different concentrations were already made and a market turbidimeter was used to measure turbidity. Our goal is to compare our recorded turbidity with those recorded by the market turbidimeter and to create a calibration curve based on that.</a:t>
            </a:r>
            <a:endParaRPr sz="900"/>
          </a:p>
          <a:p>
            <a:pPr indent="0" lvl="0" marL="0" rtl="0" algn="l">
              <a:spcBef>
                <a:spcPts val="0"/>
              </a:spcBef>
              <a:spcAft>
                <a:spcPts val="0"/>
              </a:spcAft>
              <a:buClr>
                <a:schemeClr val="dk1"/>
              </a:buClr>
              <a:buSzPts val="1100"/>
              <a:buFont typeface="Arial"/>
              <a:buNone/>
            </a:pPr>
            <a:r>
              <a:t/>
            </a:r>
            <a:endParaRPr sz="900"/>
          </a:p>
          <a:p>
            <a:pPr indent="0" lvl="0" marL="0" rtl="0" algn="l">
              <a:spcBef>
                <a:spcPts val="0"/>
              </a:spcBef>
              <a:spcAft>
                <a:spcPts val="0"/>
              </a:spcAft>
              <a:buClr>
                <a:schemeClr val="dk1"/>
              </a:buClr>
              <a:buSzPts val="1100"/>
              <a:buFont typeface="Arial"/>
              <a:buNone/>
            </a:pPr>
            <a:r>
              <a:rPr lang="en-US" sz="900"/>
              <a:t>For the sludge judge, we need to conduct more research on sludge judges and determine the parameters of our design based on the aguaclara plants. Once we have more information, we can start designing a model of an affordable sludge judge.</a:t>
            </a:r>
            <a:endParaRPr sz="900"/>
          </a:p>
        </p:txBody>
      </p:sp>
      <p:sp>
        <p:nvSpPr>
          <p:cNvPr id="216" name="Google Shape;216;g1d8aa0ef8d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4e26895c8_3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Kaleigh</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If there are any questions, please feel free to reach out to any of us on our emails. Thank you!</a:t>
            </a:r>
            <a:endParaRPr/>
          </a:p>
        </p:txBody>
      </p:sp>
      <p:sp>
        <p:nvSpPr>
          <p:cNvPr id="226" name="Google Shape;226;g34e26895c8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543cca6bdf_2_8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000"/>
              <a:t>The Beer-Lambert Law states that absorbance is directly proportional to concentration. Taking the absorbance data from the sensors, these values can be converted to concentration/turbidity of the water using a experimentally determined relation that accounts for the molar absorptivity and the path length. This law forms t</a:t>
            </a:r>
            <a:r>
              <a:rPr lang="en-US" sz="1000"/>
              <a:t>he mathematical basis to our research and development of a calibration curve for the sensors.</a:t>
            </a:r>
            <a:endParaRPr sz="1000"/>
          </a:p>
        </p:txBody>
      </p:sp>
      <p:sp>
        <p:nvSpPr>
          <p:cNvPr id="247" name="Google Shape;247;g543cca6bdf_2_8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543cca6bdf_2_16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000">
                <a:solidFill>
                  <a:schemeClr val="dk1"/>
                </a:solidFill>
              </a:rPr>
              <a:t>The absorbance measured by the sensor is calculated using the formula A=log</a:t>
            </a:r>
            <a:r>
              <a:rPr lang="en-US" sz="600">
                <a:solidFill>
                  <a:schemeClr val="dk1"/>
                </a:solidFill>
              </a:rPr>
              <a:t>10</a:t>
            </a:r>
            <a:r>
              <a:rPr lang="en-US" sz="1000">
                <a:solidFill>
                  <a:schemeClr val="dk1"/>
                </a:solidFill>
              </a:rPr>
              <a:t>(I</a:t>
            </a:r>
            <a:r>
              <a:rPr lang="en-US" sz="600">
                <a:solidFill>
                  <a:schemeClr val="dk1"/>
                </a:solidFill>
              </a:rPr>
              <a:t>0</a:t>
            </a:r>
            <a:r>
              <a:rPr lang="en-US" sz="1000">
                <a:solidFill>
                  <a:schemeClr val="dk1"/>
                </a:solidFill>
              </a:rPr>
              <a:t>/I), where I</a:t>
            </a:r>
            <a:r>
              <a:rPr lang="en-US" sz="600">
                <a:solidFill>
                  <a:schemeClr val="dk1"/>
                </a:solidFill>
              </a:rPr>
              <a:t>0</a:t>
            </a:r>
            <a:r>
              <a:rPr lang="en-US" sz="1000">
                <a:solidFill>
                  <a:schemeClr val="dk1"/>
                </a:solidFill>
              </a:rPr>
              <a:t> is the intensity of the light source (initial intensity) and I is the intensity of the light that is transmitted through the turbid water. Light is diffracted as it travels through the fluid, resulting in a lowered intensity. This allows the absorbance to be calculated and then converted to concentration using the previously mentioned calibration curve.</a:t>
            </a:r>
            <a:endParaRPr sz="1000"/>
          </a:p>
        </p:txBody>
      </p:sp>
      <p:sp>
        <p:nvSpPr>
          <p:cNvPr id="257" name="Google Shape;257;g543cca6bdf_2_1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543cca6bdf_2_25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000">
                <a:solidFill>
                  <a:schemeClr val="dk1"/>
                </a:solidFill>
              </a:rPr>
              <a:t>Here is a paper that talks about the basic mechanisms behind turbidity sensors. Figure from paper:</a:t>
            </a:r>
            <a:endParaRPr sz="1000">
              <a:solidFill>
                <a:schemeClr val="dk1"/>
              </a:solidFill>
            </a:endParaRPr>
          </a:p>
          <a:p>
            <a:pPr indent="0" lvl="0" marL="0" rtl="0" algn="l">
              <a:spcBef>
                <a:spcPts val="0"/>
              </a:spcBef>
              <a:spcAft>
                <a:spcPts val="0"/>
              </a:spcAft>
              <a:buClr>
                <a:schemeClr val="dk1"/>
              </a:buClr>
              <a:buSzPts val="1100"/>
              <a:buFont typeface="Arial"/>
              <a:buNone/>
            </a:pPr>
            <a:r>
              <a:rPr lang="en-US" sz="1000" u="sng">
                <a:solidFill>
                  <a:schemeClr val="hlink"/>
                </a:solidFill>
                <a:highlight>
                  <a:schemeClr val="lt1"/>
                </a:highlight>
                <a:hlinkClick r:id="rId2"/>
              </a:rPr>
              <a:t>www.mdpi.com/1424-8220/9/10/8311/pdf</a:t>
            </a:r>
            <a:r>
              <a:rPr lang="en-US" sz="1000">
                <a:solidFill>
                  <a:srgbClr val="006621"/>
                </a:solidFill>
                <a:highlight>
                  <a:schemeClr val="lt1"/>
                </a:highlight>
              </a:rPr>
              <a:t> </a:t>
            </a:r>
            <a:endParaRPr sz="1000">
              <a:solidFill>
                <a:srgbClr val="006621"/>
              </a:solidFill>
              <a:highlight>
                <a:schemeClr val="lt1"/>
              </a:highlight>
            </a:endParaRPr>
          </a:p>
          <a:p>
            <a:pPr indent="0" lvl="0" marL="0" rtl="0" algn="l">
              <a:spcBef>
                <a:spcPts val="0"/>
              </a:spcBef>
              <a:spcAft>
                <a:spcPts val="0"/>
              </a:spcAft>
              <a:buClr>
                <a:schemeClr val="dk1"/>
              </a:buClr>
              <a:buSzPts val="1100"/>
              <a:buFont typeface="Arial"/>
              <a:buNone/>
            </a:pPr>
            <a:r>
              <a:t/>
            </a:r>
            <a:endParaRPr sz="1000">
              <a:solidFill>
                <a:srgbClr val="006621"/>
              </a:solidFill>
              <a:highlight>
                <a:schemeClr val="lt1"/>
              </a:highlight>
            </a:endParaRPr>
          </a:p>
          <a:p>
            <a:pPr indent="0" lvl="0" marL="0" rtl="0" algn="l">
              <a:spcBef>
                <a:spcPts val="0"/>
              </a:spcBef>
              <a:spcAft>
                <a:spcPts val="0"/>
              </a:spcAft>
              <a:buClr>
                <a:schemeClr val="dk1"/>
              </a:buClr>
              <a:buSzPts val="1100"/>
              <a:buFont typeface="Arial"/>
              <a:buNone/>
            </a:pPr>
            <a:r>
              <a:rPr lang="en-US" sz="1000">
                <a:highlight>
                  <a:schemeClr val="lt1"/>
                </a:highlight>
              </a:rPr>
              <a:t>Since we want to measure how many particles there are, one way we can do this is by emitting a constant light from one source and then measuring the light that can be read from a perpendicular standpoint. The more light can be read from the side means that there are more particles, since what originally would have been emitted in a forward direction is now being scattered to the sides. Using this measurement and other relations such as Beer-Lambert’s law such as outlined in the paper is how most commercial  turbidity sensors work.</a:t>
            </a:r>
            <a:endParaRPr sz="1000">
              <a:highlight>
                <a:schemeClr val="lt1"/>
              </a:highlight>
            </a:endParaRPr>
          </a:p>
          <a:p>
            <a:pPr indent="0" lvl="0" marL="0" rtl="0" algn="l">
              <a:spcBef>
                <a:spcPts val="0"/>
              </a:spcBef>
              <a:spcAft>
                <a:spcPts val="0"/>
              </a:spcAft>
              <a:buNone/>
            </a:pPr>
            <a:r>
              <a:t/>
            </a:r>
            <a:endParaRPr sz="1000"/>
          </a:p>
        </p:txBody>
      </p:sp>
      <p:sp>
        <p:nvSpPr>
          <p:cNvPr id="267" name="Google Shape;267;g543cca6bdf_2_2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a4f57433d7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a4f57433d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Kaleigh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543cca6bdf_3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000"/>
              <a:t>The figure shows the wiring for the ProCoDA board to the sensor, and explains the purpose of each wire.</a:t>
            </a:r>
            <a:endParaRPr sz="1000"/>
          </a:p>
          <a:p>
            <a:pPr indent="0" lvl="0" marL="0" rtl="0" algn="l">
              <a:spcBef>
                <a:spcPts val="0"/>
              </a:spcBef>
              <a:spcAft>
                <a:spcPts val="0"/>
              </a:spcAft>
              <a:buNone/>
            </a:pPr>
            <a:r>
              <a:t/>
            </a:r>
            <a:endParaRPr sz="1000"/>
          </a:p>
        </p:txBody>
      </p:sp>
      <p:sp>
        <p:nvSpPr>
          <p:cNvPr id="277" name="Google Shape;277;g543cca6bdf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707e6eb5b1_1_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200"/>
              <a:t>Sanjana</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US" sz="1200"/>
              <a:t>Sensor Development works on many different types of sensors for both operators to use onsite in the plants and for researchers in the lab. Previously the team developed turbidity sensors for the HRS team and currently creates sensors for operators to check heights of sludge blankets as well as dissolved organic matter. The goal of sensor development is to gain insight into the various processes of the AguaClara water treatment process. This can then be used to then identify inefficiencies in the system. </a:t>
            </a:r>
            <a:endParaRPr sz="1200"/>
          </a:p>
        </p:txBody>
      </p:sp>
      <p:sp>
        <p:nvSpPr>
          <p:cNvPr id="99" name="Google Shape;99;g707e6eb5b1_1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9f87e3febb_3_1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200"/>
              <a:t>Winnie and Sanjana</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US" sz="1200">
                <a:solidFill>
                  <a:schemeClr val="dk1"/>
                </a:solidFill>
              </a:rPr>
              <a:t>Sensor Dev is working on 2 projects - the dissolved organics sensor, and the sludge judge that took over the project of submersible sensor. Within dissolved organics sensor dev, we have made the casing for the LED and light sensor to be placed in to measure the sampled dissolved organics. We are currently setting up the IR sensor in order to run the experiment with varied concentrations of the dissolved sample. The stage of the sludge judge is currently research and design to determine the optimal approach to measuring the sludge blanket height.</a:t>
            </a:r>
            <a:endParaRPr sz="1200"/>
          </a:p>
        </p:txBody>
      </p:sp>
      <p:sp>
        <p:nvSpPr>
          <p:cNvPr id="109" name="Google Shape;109;g9f87e3febb_3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6c2c4b1c06_2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200"/>
              <a:t>Sanjana</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US" sz="1200">
                <a:solidFill>
                  <a:schemeClr val="dk1"/>
                </a:solidFill>
              </a:rPr>
              <a:t>Context:</a:t>
            </a:r>
            <a:endParaRPr sz="1200">
              <a:solidFill>
                <a:schemeClr val="dk1"/>
              </a:solidFill>
            </a:endParaRPr>
          </a:p>
          <a:p>
            <a:pPr indent="-304800" lvl="0" marL="457200" rtl="0" algn="l">
              <a:spcBef>
                <a:spcPts val="0"/>
              </a:spcBef>
              <a:spcAft>
                <a:spcPts val="0"/>
              </a:spcAft>
              <a:buClr>
                <a:schemeClr val="dk1"/>
              </a:buClr>
              <a:buSzPts val="1200"/>
              <a:buChar char="●"/>
            </a:pPr>
            <a:r>
              <a:rPr lang="en-US" sz="1200">
                <a:solidFill>
                  <a:schemeClr val="dk1"/>
                </a:solidFill>
              </a:rPr>
              <a:t>Gracias, Honduras </a:t>
            </a:r>
            <a:endParaRPr sz="1200">
              <a:solidFill>
                <a:schemeClr val="dk1"/>
              </a:solidFill>
            </a:endParaRPr>
          </a:p>
          <a:p>
            <a:pPr indent="-304800" lvl="0" marL="457200" rtl="0" algn="l">
              <a:spcBef>
                <a:spcPts val="0"/>
              </a:spcBef>
              <a:spcAft>
                <a:spcPts val="0"/>
              </a:spcAft>
              <a:buClr>
                <a:schemeClr val="dk1"/>
              </a:buClr>
              <a:buSzPts val="1200"/>
              <a:buChar char="●"/>
            </a:pPr>
            <a:r>
              <a:rPr lang="en-US" sz="1200">
                <a:solidFill>
                  <a:schemeClr val="dk1"/>
                </a:solidFill>
              </a:rPr>
              <a:t>Yellow water because of decaying leaves.</a:t>
            </a:r>
            <a:endParaRPr sz="1200">
              <a:solidFill>
                <a:schemeClr val="dk1"/>
              </a:solidFill>
            </a:endParaRPr>
          </a:p>
          <a:p>
            <a:pPr indent="-304800" lvl="0" marL="457200" rtl="0" algn="l">
              <a:spcBef>
                <a:spcPts val="0"/>
              </a:spcBef>
              <a:spcAft>
                <a:spcPts val="0"/>
              </a:spcAft>
              <a:buClr>
                <a:schemeClr val="dk1"/>
              </a:buClr>
              <a:buSzPts val="1200"/>
              <a:buChar char="●"/>
            </a:pPr>
            <a:r>
              <a:rPr lang="en-US" sz="1200">
                <a:solidFill>
                  <a:schemeClr val="dk1"/>
                </a:solidFill>
              </a:rPr>
              <a:t>Need an sensor for organic matter, but they are expensive.</a:t>
            </a:r>
            <a:endParaRPr sz="1200">
              <a:solidFill>
                <a:schemeClr val="dk1"/>
              </a:solidFill>
            </a:endParaRPr>
          </a:p>
          <a:p>
            <a:pPr indent="-304800" lvl="0" marL="457200" rtl="0" algn="l">
              <a:spcBef>
                <a:spcPts val="0"/>
              </a:spcBef>
              <a:spcAft>
                <a:spcPts val="0"/>
              </a:spcAft>
              <a:buClr>
                <a:schemeClr val="dk1"/>
              </a:buClr>
              <a:buSzPts val="1200"/>
              <a:buChar char="●"/>
            </a:pPr>
            <a:r>
              <a:rPr lang="en-US" sz="1200">
                <a:solidFill>
                  <a:schemeClr val="dk1"/>
                </a:solidFill>
              </a:rPr>
              <a:t>Wavelength to be used - 254nm (ultraviolet light) - cheaper alternative is 450nm blue light. </a:t>
            </a:r>
            <a:endParaRPr sz="1200">
              <a:solidFill>
                <a:schemeClr val="dk1"/>
              </a:solidFill>
            </a:endParaRPr>
          </a:p>
          <a:p>
            <a:pPr indent="0" lvl="0" marL="45720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US" sz="1200">
                <a:solidFill>
                  <a:schemeClr val="dk1"/>
                </a:solidFill>
              </a:rPr>
              <a:t>Sensors that measure organic matter cost upwards of a thousand dollars. The goal of this project is to make that technology more affordable.</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US" sz="1200">
                <a:solidFill>
                  <a:schemeClr val="dk1"/>
                </a:solidFill>
              </a:rPr>
              <a:t>Dissolved organics are not always visible using a turbidity meter, so a specialized device would aid in detecting organic matter. We plan on developing a sample cell sensor to provide the functionality of a organic matter sensor at a much lower cost.</a:t>
            </a:r>
            <a:endParaRPr sz="1200"/>
          </a:p>
        </p:txBody>
      </p:sp>
      <p:sp>
        <p:nvSpPr>
          <p:cNvPr id="118" name="Google Shape;118;g6c2c4b1c06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a4b0e4161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a4b0e416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Sanjana:</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prior challenge of sensor development stemmed from the notion that </a:t>
            </a:r>
            <a:r>
              <a:rPr lang="en-US" sz="1200">
                <a:solidFill>
                  <a:schemeClr val="dk1"/>
                </a:solidFill>
              </a:rPr>
              <a:t>d</a:t>
            </a:r>
            <a:r>
              <a:rPr lang="en-US" sz="1200">
                <a:solidFill>
                  <a:schemeClr val="dk1"/>
                </a:solidFill>
              </a:rPr>
              <a:t>issolved organics are not always visible using a turbidity meter, so a specialized device was needed in order to aid the detection of the organic matter.</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US" sz="1200">
                <a:solidFill>
                  <a:schemeClr val="dk1"/>
                </a:solidFill>
              </a:rPr>
              <a:t>The solution that arose was the RGB and IR sensor, as it is a low-cost turbidimeter based on 90</a:t>
            </a:r>
            <a:r>
              <a:rPr b="1" lang="en-US" sz="1200">
                <a:solidFill>
                  <a:srgbClr val="222222"/>
                </a:solidFill>
              </a:rPr>
              <a:t>° </a:t>
            </a:r>
            <a:r>
              <a:rPr lang="en-US" sz="1200">
                <a:solidFill>
                  <a:schemeClr val="dk1"/>
                </a:solidFill>
              </a:rPr>
              <a:t>scattering that provides information on both the color and identification of the sample dissolved particle. This was also an improvement from prior potential sensors: 245 nm sensor within the ultraviolet range (is more costly than light in the infrared region)</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US" sz="1200">
                <a:solidFill>
                  <a:schemeClr val="dk1"/>
                </a:solidFill>
              </a:rPr>
              <a:t>The above picture shows how the RGB sensor works. There is a transmission of light through the sample liquid and a detector that reads the light that is transmitted. The reason it is placed within a 90 degree angle is to take into account the possible variety of sizes of the solid dissolved particles. The particle size will taint the distribution of the scattered light, thus, placing the receiver in a 90 degree angle from the emitted would reduce that.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US" sz="1200">
                <a:solidFill>
                  <a:schemeClr val="dk1"/>
                </a:solidFill>
              </a:rPr>
              <a:t>Furthermore, we have a sensor present 90 degrees from the light source in order to measure the light that was reflected, and a sensor parallel to the light source in order to measure the light that was absorbed. </a:t>
            </a:r>
            <a:endParaRPr sz="12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707385bde4_3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t>Payton:</a:t>
            </a:r>
            <a:endParaRPr sz="1200"/>
          </a:p>
          <a:p>
            <a:pPr indent="0" lvl="0" marL="0" rtl="0" algn="l">
              <a:spcBef>
                <a:spcPts val="0"/>
              </a:spcBef>
              <a:spcAft>
                <a:spcPts val="0"/>
              </a:spcAft>
              <a:buClr>
                <a:schemeClr val="dk1"/>
              </a:buClr>
              <a:buSzPts val="1100"/>
              <a:buFont typeface="Arial"/>
              <a:buNone/>
            </a:pPr>
            <a:r>
              <a:rPr lang="en-US" sz="1200"/>
              <a:t>LED light produced from one end of the casing will go through a water sample to a light sensor. This will record the intensity of the transmitted light through the sample. Another sensor will be set up 90 degrees from the path of the produced light to record intensity of scattered light in the sample. At low </a:t>
            </a:r>
            <a:r>
              <a:rPr lang="en-US" sz="1200"/>
              <a:t>turbidity</a:t>
            </a:r>
            <a:r>
              <a:rPr lang="en-US" sz="1200"/>
              <a:t> the scattered light will also be low but will increase as the turbidity (NTU) increases. However at very high turbidity, there is a critical point where the scattered light will start to decrease. The transmitted light intensity will stay relatively the same at these high </a:t>
            </a:r>
            <a:r>
              <a:rPr lang="en-US" sz="1200"/>
              <a:t>turbidites and the difference of the (Transmitted Light Intensity - Scattered Light Intensity) will give us the amount of dissolved organics in the sample. Dissolved organics and difficult to measure using solely transmitted light so the contrast of scattered light recording gives a more accurate measurement of the contents of the sample.</a:t>
            </a:r>
            <a:r>
              <a:rPr lang="en-US" sz="1200"/>
              <a:t> </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rPr lang="en-US" sz="1200"/>
              <a:t>Sonu:</a:t>
            </a:r>
            <a:endParaRPr sz="1200"/>
          </a:p>
          <a:p>
            <a:pPr indent="0" lvl="0" marL="0" rtl="0" algn="l">
              <a:spcBef>
                <a:spcPts val="0"/>
              </a:spcBef>
              <a:spcAft>
                <a:spcPts val="0"/>
              </a:spcAft>
              <a:buClr>
                <a:schemeClr val="dk1"/>
              </a:buClr>
              <a:buSzPts val="1100"/>
              <a:buFont typeface="Arial"/>
              <a:buNone/>
            </a:pPr>
            <a:r>
              <a:rPr lang="en-US" sz="1200"/>
              <a:t>Two parts:</a:t>
            </a:r>
            <a:endParaRPr sz="1200"/>
          </a:p>
          <a:p>
            <a:pPr indent="-304800" lvl="0" marL="457200" rtl="0" algn="l">
              <a:spcBef>
                <a:spcPts val="0"/>
              </a:spcBef>
              <a:spcAft>
                <a:spcPts val="0"/>
              </a:spcAft>
              <a:buClr>
                <a:srgbClr val="000000"/>
              </a:buClr>
              <a:buSzPts val="1200"/>
              <a:buChar char="●"/>
            </a:pPr>
            <a:r>
              <a:rPr lang="en-US" sz="1200"/>
              <a:t>Blue light - would measure organic matter</a:t>
            </a:r>
            <a:endParaRPr sz="1200"/>
          </a:p>
          <a:p>
            <a:pPr indent="-304800" lvl="0" marL="457200" rtl="0" algn="l">
              <a:spcBef>
                <a:spcPts val="0"/>
              </a:spcBef>
              <a:spcAft>
                <a:spcPts val="0"/>
              </a:spcAft>
              <a:buClr>
                <a:srgbClr val="000000"/>
              </a:buClr>
              <a:buSzPts val="1200"/>
              <a:buChar char="●"/>
            </a:pPr>
            <a:r>
              <a:rPr lang="en-US" sz="1200"/>
              <a:t>IR light - would measure turbidity</a:t>
            </a:r>
            <a:endParaRPr sz="1200"/>
          </a:p>
          <a:p>
            <a:pPr indent="-304800" lvl="1" marL="914400" rtl="0" algn="l">
              <a:spcBef>
                <a:spcPts val="0"/>
              </a:spcBef>
              <a:spcAft>
                <a:spcPts val="0"/>
              </a:spcAft>
              <a:buClr>
                <a:srgbClr val="000000"/>
              </a:buClr>
              <a:buSzPts val="1200"/>
              <a:buChar char="○"/>
            </a:pPr>
            <a:r>
              <a:rPr lang="en-US" sz="1200"/>
              <a:t>Measuring the intensity at 90 degrees and directly across the source</a:t>
            </a:r>
            <a:endParaRPr sz="1200"/>
          </a:p>
          <a:p>
            <a:pPr indent="0" lvl="0" marL="0" rtl="0" algn="l">
              <a:spcBef>
                <a:spcPts val="0"/>
              </a:spcBef>
              <a:spcAft>
                <a:spcPts val="0"/>
              </a:spcAft>
              <a:buClr>
                <a:schemeClr val="dk1"/>
              </a:buClr>
              <a:buSzPts val="1100"/>
              <a:buFont typeface="Arial"/>
              <a:buNone/>
            </a:pPr>
            <a:r>
              <a:rPr lang="en-US" sz="1200"/>
              <a:t>Difference between the two readings → organic matter present in the sample</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rPr lang="en-US" sz="1200"/>
              <a:t>So far, we have prototyped the model for the sensor and 3D printed it to our specifications.</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rPr lang="en-US" sz="1200"/>
              <a:t>The next steps are to test the LEDs and the sensors.</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rPr lang="en-US" sz="1200"/>
              <a:t>The plan is to have a blue light source and a sensor across from each other. </a:t>
            </a:r>
            <a:endParaRPr sz="1200"/>
          </a:p>
          <a:p>
            <a:pPr indent="0" lvl="0" marL="0" rtl="0" algn="l">
              <a:spcBef>
                <a:spcPts val="0"/>
              </a:spcBef>
              <a:spcAft>
                <a:spcPts val="0"/>
              </a:spcAft>
              <a:buClr>
                <a:schemeClr val="dk1"/>
              </a:buClr>
              <a:buSzPts val="1100"/>
              <a:buFont typeface="Arial"/>
              <a:buNone/>
            </a:pPr>
            <a:r>
              <a:rPr lang="en-US" sz="1200"/>
              <a:t>The plan for the IR sensor is in the following slide </a:t>
            </a:r>
            <a:endParaRPr sz="1200"/>
          </a:p>
        </p:txBody>
      </p:sp>
      <p:sp>
        <p:nvSpPr>
          <p:cNvPr id="137" name="Google Shape;137;g707385bde4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543cca6bdf_0_4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t>Payton:</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rPr lang="en-US" sz="1200"/>
              <a:t>This model of the turbidimeter (determined in Spring 2019) will have two sensors - on directly across and another at 90 degrees from the light source. This will measure the light scattered by the particles at that angle.</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rPr lang="en-US" sz="1200"/>
              <a:t>As turbidity increases, </a:t>
            </a:r>
            <a:r>
              <a:rPr lang="en-US" sz="1200"/>
              <a:t>the</a:t>
            </a:r>
            <a:r>
              <a:rPr lang="en-US" sz="1200"/>
              <a:t> scattered light will increase and so, only some light will be transmitted. But at very high </a:t>
            </a:r>
            <a:r>
              <a:rPr lang="en-US" sz="1200"/>
              <a:t>turbidity</a:t>
            </a:r>
            <a:r>
              <a:rPr lang="en-US" sz="1200"/>
              <a:t>, the amount of scattered light will also decrease due to absorbance. However, the transmitted light would roughly be the same, due to limitations in measurement. Having </a:t>
            </a:r>
            <a:r>
              <a:rPr lang="en-US" sz="1200"/>
              <a:t>the</a:t>
            </a:r>
            <a:r>
              <a:rPr lang="en-US" sz="1200"/>
              <a:t> second sensor will help us get a better picture of the situation. </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rPr lang="en-US" sz="1200"/>
              <a:t>The implementation of this turbidimeter will lead to more accurate readings and analysis of the turbidity using the infrared sensors. </a:t>
            </a:r>
            <a:endParaRPr sz="1200"/>
          </a:p>
        </p:txBody>
      </p:sp>
      <p:sp>
        <p:nvSpPr>
          <p:cNvPr id="150" name="Google Shape;150;g543cca6bdf_0_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6c23c01e5b_0_4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t>Payton</a:t>
            </a:r>
            <a:r>
              <a:rPr lang="en-US" sz="1200"/>
              <a:t>: </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rPr lang="en-US" sz="1200"/>
              <a:t>This is a circuit diagram for the IR phototransistor. The circuitry of the IR source is the same as that of the other project. The design has been consistent for multiple projects</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t/>
            </a:r>
            <a:endParaRPr sz="1200"/>
          </a:p>
        </p:txBody>
      </p:sp>
      <p:sp>
        <p:nvSpPr>
          <p:cNvPr id="162" name="Google Shape;162;g6c23c01e5b_0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 name="Shape 11"/>
        <p:cNvGrpSpPr/>
        <p:nvPr/>
      </p:nvGrpSpPr>
      <p:grpSpPr>
        <a:xfrm>
          <a:off x="0" y="0"/>
          <a:ext cx="0" cy="0"/>
          <a:chOff x="0" y="0"/>
          <a:chExt cx="0" cy="0"/>
        </a:xfrm>
      </p:grpSpPr>
      <p:sp>
        <p:nvSpPr>
          <p:cNvPr id="12" name="Google Shape;12;p2"/>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3" name="Google Shape;13;p2"/>
          <p:cNvSpPr txBox="1"/>
          <p:nvPr>
            <p:ph idx="1" type="body"/>
          </p:nvPr>
        </p:nvSpPr>
        <p:spPr>
          <a:xfrm>
            <a:off x="457200" y="1200151"/>
            <a:ext cx="8229600" cy="3394472"/>
          </a:xfrm>
          <a:prstGeom prst="rect">
            <a:avLst/>
          </a:prstGeom>
          <a:noFill/>
          <a:ln>
            <a:noFill/>
          </a:ln>
        </p:spPr>
        <p:txBody>
          <a:bodyPr anchorCtr="0" anchor="t" bIns="91425" lIns="91425" spcFirstLastPara="1" rIns="91425" wrap="square" tIns="91425">
            <a:noAutofit/>
          </a:bodyPr>
          <a:lstStyle>
            <a:lvl1pPr indent="-317500" lvl="0" marL="457200" rtl="0" algn="l">
              <a:spcBef>
                <a:spcPts val="580"/>
              </a:spcBef>
              <a:spcAft>
                <a:spcPts val="0"/>
              </a:spcAft>
              <a:buClr>
                <a:schemeClr val="dk1"/>
              </a:buClr>
              <a:buSzPts val="1400"/>
              <a:buFont typeface="Arial"/>
              <a:buChar char="•"/>
              <a:defRPr/>
            </a:lvl1pPr>
            <a:lvl2pPr indent="-317500" lvl="1" marL="914400" rtl="0" algn="l">
              <a:spcBef>
                <a:spcPts val="500"/>
              </a:spcBef>
              <a:spcAft>
                <a:spcPts val="0"/>
              </a:spcAft>
              <a:buClr>
                <a:schemeClr val="dk1"/>
              </a:buClr>
              <a:buSzPts val="1400"/>
              <a:buFont typeface="Arial"/>
              <a:buChar char="–"/>
              <a:defRPr/>
            </a:lvl2pPr>
            <a:lvl3pPr indent="-317500" lvl="2" marL="1371600" rtl="0" algn="l">
              <a:spcBef>
                <a:spcPts val="440"/>
              </a:spcBef>
              <a:spcAft>
                <a:spcPts val="0"/>
              </a:spcAft>
              <a:buClr>
                <a:schemeClr val="dk1"/>
              </a:buClr>
              <a:buSzPts val="1400"/>
              <a:buFont typeface="Arial"/>
              <a:buChar char="•"/>
              <a:defRPr/>
            </a:lvl3pPr>
            <a:lvl4pPr indent="-317500" lvl="3" marL="1828800" rtl="0" algn="l">
              <a:spcBef>
                <a:spcPts val="360"/>
              </a:spcBef>
              <a:spcAft>
                <a:spcPts val="0"/>
              </a:spcAft>
              <a:buClr>
                <a:schemeClr val="dk1"/>
              </a:buClr>
              <a:buSzPts val="1400"/>
              <a:buFont typeface="Arial"/>
              <a:buChar char="–"/>
              <a:defRPr/>
            </a:lvl4pPr>
            <a:lvl5pPr indent="-317500" lvl="4" marL="2286000" rtl="0" algn="l">
              <a:spcBef>
                <a:spcPts val="360"/>
              </a:spcBef>
              <a:spcAft>
                <a:spcPts val="0"/>
              </a:spcAft>
              <a:buClr>
                <a:schemeClr val="dk1"/>
              </a:buClr>
              <a:buSzPts val="1400"/>
              <a:buFont typeface="Arial"/>
              <a:buChar char="»"/>
              <a:defRPr/>
            </a:lvl5pPr>
            <a:lvl6pPr indent="-317500" lvl="5" marL="2743200" rtl="0" algn="l">
              <a:spcBef>
                <a:spcPts val="360"/>
              </a:spcBef>
              <a:spcAft>
                <a:spcPts val="0"/>
              </a:spcAft>
              <a:buClr>
                <a:schemeClr val="dk1"/>
              </a:buClr>
              <a:buSzPts val="1400"/>
              <a:buFont typeface="Arial"/>
              <a:buChar char="•"/>
              <a:defRPr/>
            </a:lvl6pPr>
            <a:lvl7pPr indent="-317500" lvl="6" marL="3200400" rtl="0" algn="l">
              <a:spcBef>
                <a:spcPts val="360"/>
              </a:spcBef>
              <a:spcAft>
                <a:spcPts val="0"/>
              </a:spcAft>
              <a:buClr>
                <a:schemeClr val="dk1"/>
              </a:buClr>
              <a:buSzPts val="1400"/>
              <a:buFont typeface="Arial"/>
              <a:buChar char="•"/>
              <a:defRPr/>
            </a:lvl7pPr>
            <a:lvl8pPr indent="-317500" lvl="7" marL="3657600" rtl="0" algn="l">
              <a:spcBef>
                <a:spcPts val="360"/>
              </a:spcBef>
              <a:spcAft>
                <a:spcPts val="0"/>
              </a:spcAft>
              <a:buClr>
                <a:schemeClr val="dk1"/>
              </a:buClr>
              <a:buSzPts val="1400"/>
              <a:buFont typeface="Arial"/>
              <a:buChar char="•"/>
              <a:defRPr/>
            </a:lvl8pPr>
            <a:lvl9pPr indent="-317500" lvl="8" marL="4114800" rtl="0" algn="l">
              <a:spcBef>
                <a:spcPts val="360"/>
              </a:spcBef>
              <a:spcAft>
                <a:spcPts val="0"/>
              </a:spcAft>
              <a:buClr>
                <a:schemeClr val="dk1"/>
              </a:buClr>
              <a:buSzPts val="1400"/>
              <a:buFont typeface="Arial"/>
              <a:buChar char="•"/>
              <a:defRPr/>
            </a:lvl9pPr>
          </a:lstStyle>
          <a:p/>
        </p:txBody>
      </p:sp>
      <p:sp>
        <p:nvSpPr>
          <p:cNvPr id="14" name="Google Shape;14;p2"/>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15" name="Google Shape;15;p2"/>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16" name="Google Shape;16;p2"/>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0" name="Google Shape;70;p11"/>
          <p:cNvSpPr txBox="1"/>
          <p:nvPr>
            <p:ph idx="1" type="body"/>
          </p:nvPr>
        </p:nvSpPr>
        <p:spPr>
          <a:xfrm rot="5400000">
            <a:off x="2874764" y="-1217413"/>
            <a:ext cx="3394472" cy="8229600"/>
          </a:xfrm>
          <a:prstGeom prst="rect">
            <a:avLst/>
          </a:prstGeom>
          <a:noFill/>
          <a:ln>
            <a:noFill/>
          </a:ln>
        </p:spPr>
        <p:txBody>
          <a:bodyPr anchorCtr="0" anchor="t" bIns="91425" lIns="91425" spcFirstLastPara="1" rIns="91425" wrap="square" tIns="91425">
            <a:noAutofit/>
          </a:bodyPr>
          <a:lstStyle>
            <a:lvl1pPr indent="-317500" lvl="0" marL="457200" rtl="0" algn="l">
              <a:spcBef>
                <a:spcPts val="580"/>
              </a:spcBef>
              <a:spcAft>
                <a:spcPts val="0"/>
              </a:spcAft>
              <a:buClr>
                <a:schemeClr val="dk1"/>
              </a:buClr>
              <a:buSzPts val="1400"/>
              <a:buFont typeface="Arial"/>
              <a:buChar char="•"/>
              <a:defRPr/>
            </a:lvl1pPr>
            <a:lvl2pPr indent="-317500" lvl="1" marL="914400" rtl="0" algn="l">
              <a:spcBef>
                <a:spcPts val="500"/>
              </a:spcBef>
              <a:spcAft>
                <a:spcPts val="0"/>
              </a:spcAft>
              <a:buClr>
                <a:schemeClr val="dk1"/>
              </a:buClr>
              <a:buSzPts val="1400"/>
              <a:buFont typeface="Arial"/>
              <a:buChar char="–"/>
              <a:defRPr/>
            </a:lvl2pPr>
            <a:lvl3pPr indent="-317500" lvl="2" marL="1371600" rtl="0" algn="l">
              <a:spcBef>
                <a:spcPts val="440"/>
              </a:spcBef>
              <a:spcAft>
                <a:spcPts val="0"/>
              </a:spcAft>
              <a:buClr>
                <a:schemeClr val="dk1"/>
              </a:buClr>
              <a:buSzPts val="1400"/>
              <a:buFont typeface="Arial"/>
              <a:buChar char="•"/>
              <a:defRPr/>
            </a:lvl3pPr>
            <a:lvl4pPr indent="-317500" lvl="3" marL="1828800" rtl="0" algn="l">
              <a:spcBef>
                <a:spcPts val="360"/>
              </a:spcBef>
              <a:spcAft>
                <a:spcPts val="0"/>
              </a:spcAft>
              <a:buClr>
                <a:schemeClr val="dk1"/>
              </a:buClr>
              <a:buSzPts val="1400"/>
              <a:buFont typeface="Arial"/>
              <a:buChar char="–"/>
              <a:defRPr/>
            </a:lvl4pPr>
            <a:lvl5pPr indent="-317500" lvl="4" marL="2286000" rtl="0" algn="l">
              <a:spcBef>
                <a:spcPts val="360"/>
              </a:spcBef>
              <a:spcAft>
                <a:spcPts val="0"/>
              </a:spcAft>
              <a:buClr>
                <a:schemeClr val="dk1"/>
              </a:buClr>
              <a:buSzPts val="1400"/>
              <a:buFont typeface="Arial"/>
              <a:buChar char="»"/>
              <a:defRPr/>
            </a:lvl5pPr>
            <a:lvl6pPr indent="-317500" lvl="5" marL="2743200" rtl="0" algn="l">
              <a:spcBef>
                <a:spcPts val="360"/>
              </a:spcBef>
              <a:spcAft>
                <a:spcPts val="0"/>
              </a:spcAft>
              <a:buClr>
                <a:schemeClr val="dk1"/>
              </a:buClr>
              <a:buSzPts val="1400"/>
              <a:buFont typeface="Arial"/>
              <a:buChar char="•"/>
              <a:defRPr/>
            </a:lvl6pPr>
            <a:lvl7pPr indent="-317500" lvl="6" marL="3200400" rtl="0" algn="l">
              <a:spcBef>
                <a:spcPts val="360"/>
              </a:spcBef>
              <a:spcAft>
                <a:spcPts val="0"/>
              </a:spcAft>
              <a:buClr>
                <a:schemeClr val="dk1"/>
              </a:buClr>
              <a:buSzPts val="1400"/>
              <a:buFont typeface="Arial"/>
              <a:buChar char="•"/>
              <a:defRPr/>
            </a:lvl7pPr>
            <a:lvl8pPr indent="-317500" lvl="7" marL="3657600" rtl="0" algn="l">
              <a:spcBef>
                <a:spcPts val="360"/>
              </a:spcBef>
              <a:spcAft>
                <a:spcPts val="0"/>
              </a:spcAft>
              <a:buClr>
                <a:schemeClr val="dk1"/>
              </a:buClr>
              <a:buSzPts val="1400"/>
              <a:buFont typeface="Arial"/>
              <a:buChar char="•"/>
              <a:defRPr/>
            </a:lvl8pPr>
            <a:lvl9pPr indent="-317500" lvl="8" marL="4114800" rtl="0" algn="l">
              <a:spcBef>
                <a:spcPts val="360"/>
              </a:spcBef>
              <a:spcAft>
                <a:spcPts val="0"/>
              </a:spcAft>
              <a:buClr>
                <a:schemeClr val="dk1"/>
              </a:buClr>
              <a:buSzPts val="1400"/>
              <a:buFont typeface="Arial"/>
              <a:buChar char="•"/>
              <a:defRPr/>
            </a:lvl9pPr>
          </a:lstStyle>
          <a:p/>
        </p:txBody>
      </p:sp>
      <p:sp>
        <p:nvSpPr>
          <p:cNvPr id="71" name="Google Shape;71;p11"/>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2" name="Google Shape;72;p11"/>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3" name="Google Shape;73;p11"/>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649569" y="1920676"/>
            <a:ext cx="6144816" cy="2879725"/>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6" name="Google Shape;76;p12"/>
          <p:cNvSpPr txBox="1"/>
          <p:nvPr>
            <p:ph idx="1" type="body"/>
          </p:nvPr>
        </p:nvSpPr>
        <p:spPr>
          <a:xfrm rot="5400000">
            <a:off x="1812331" y="-884436"/>
            <a:ext cx="6144816" cy="8489950"/>
          </a:xfrm>
          <a:prstGeom prst="rect">
            <a:avLst/>
          </a:prstGeom>
          <a:noFill/>
          <a:ln>
            <a:noFill/>
          </a:ln>
        </p:spPr>
        <p:txBody>
          <a:bodyPr anchorCtr="0" anchor="t" bIns="91425" lIns="91425" spcFirstLastPara="1" rIns="91425" wrap="square" tIns="91425">
            <a:noAutofit/>
          </a:bodyPr>
          <a:lstStyle>
            <a:lvl1pPr indent="-317500" lvl="0" marL="457200" rtl="0" algn="l">
              <a:spcBef>
                <a:spcPts val="580"/>
              </a:spcBef>
              <a:spcAft>
                <a:spcPts val="0"/>
              </a:spcAft>
              <a:buClr>
                <a:schemeClr val="dk1"/>
              </a:buClr>
              <a:buSzPts val="1400"/>
              <a:buFont typeface="Arial"/>
              <a:buChar char="•"/>
              <a:defRPr/>
            </a:lvl1pPr>
            <a:lvl2pPr indent="-317500" lvl="1" marL="914400" rtl="0" algn="l">
              <a:spcBef>
                <a:spcPts val="500"/>
              </a:spcBef>
              <a:spcAft>
                <a:spcPts val="0"/>
              </a:spcAft>
              <a:buClr>
                <a:schemeClr val="dk1"/>
              </a:buClr>
              <a:buSzPts val="1400"/>
              <a:buFont typeface="Arial"/>
              <a:buChar char="–"/>
              <a:defRPr/>
            </a:lvl2pPr>
            <a:lvl3pPr indent="-317500" lvl="2" marL="1371600" rtl="0" algn="l">
              <a:spcBef>
                <a:spcPts val="440"/>
              </a:spcBef>
              <a:spcAft>
                <a:spcPts val="0"/>
              </a:spcAft>
              <a:buClr>
                <a:schemeClr val="dk1"/>
              </a:buClr>
              <a:buSzPts val="1400"/>
              <a:buFont typeface="Arial"/>
              <a:buChar char="•"/>
              <a:defRPr/>
            </a:lvl3pPr>
            <a:lvl4pPr indent="-317500" lvl="3" marL="1828800" rtl="0" algn="l">
              <a:spcBef>
                <a:spcPts val="360"/>
              </a:spcBef>
              <a:spcAft>
                <a:spcPts val="0"/>
              </a:spcAft>
              <a:buClr>
                <a:schemeClr val="dk1"/>
              </a:buClr>
              <a:buSzPts val="1400"/>
              <a:buFont typeface="Arial"/>
              <a:buChar char="–"/>
              <a:defRPr/>
            </a:lvl4pPr>
            <a:lvl5pPr indent="-317500" lvl="4" marL="2286000" rtl="0" algn="l">
              <a:spcBef>
                <a:spcPts val="360"/>
              </a:spcBef>
              <a:spcAft>
                <a:spcPts val="0"/>
              </a:spcAft>
              <a:buClr>
                <a:schemeClr val="dk1"/>
              </a:buClr>
              <a:buSzPts val="1400"/>
              <a:buFont typeface="Arial"/>
              <a:buChar char="»"/>
              <a:defRPr/>
            </a:lvl5pPr>
            <a:lvl6pPr indent="-317500" lvl="5" marL="2743200" rtl="0" algn="l">
              <a:spcBef>
                <a:spcPts val="360"/>
              </a:spcBef>
              <a:spcAft>
                <a:spcPts val="0"/>
              </a:spcAft>
              <a:buClr>
                <a:schemeClr val="dk1"/>
              </a:buClr>
              <a:buSzPts val="1400"/>
              <a:buFont typeface="Arial"/>
              <a:buChar char="•"/>
              <a:defRPr/>
            </a:lvl6pPr>
            <a:lvl7pPr indent="-317500" lvl="6" marL="3200400" rtl="0" algn="l">
              <a:spcBef>
                <a:spcPts val="360"/>
              </a:spcBef>
              <a:spcAft>
                <a:spcPts val="0"/>
              </a:spcAft>
              <a:buClr>
                <a:schemeClr val="dk1"/>
              </a:buClr>
              <a:buSzPts val="1400"/>
              <a:buFont typeface="Arial"/>
              <a:buChar char="•"/>
              <a:defRPr/>
            </a:lvl7pPr>
            <a:lvl8pPr indent="-317500" lvl="7" marL="3657600" rtl="0" algn="l">
              <a:spcBef>
                <a:spcPts val="360"/>
              </a:spcBef>
              <a:spcAft>
                <a:spcPts val="0"/>
              </a:spcAft>
              <a:buClr>
                <a:schemeClr val="dk1"/>
              </a:buClr>
              <a:buSzPts val="1400"/>
              <a:buFont typeface="Arial"/>
              <a:buChar char="•"/>
              <a:defRPr/>
            </a:lvl8pPr>
            <a:lvl9pPr indent="-317500" lvl="8" marL="4114800" rtl="0" algn="l">
              <a:spcBef>
                <a:spcPts val="360"/>
              </a:spcBef>
              <a:spcAft>
                <a:spcPts val="0"/>
              </a:spcAft>
              <a:buClr>
                <a:schemeClr val="dk1"/>
              </a:buClr>
              <a:buSzPts val="1400"/>
              <a:buFont typeface="Arial"/>
              <a:buChar char="•"/>
              <a:defRPr/>
            </a:lvl9pPr>
          </a:lstStyle>
          <a:p/>
        </p:txBody>
      </p:sp>
      <p:sp>
        <p:nvSpPr>
          <p:cNvPr id="77" name="Google Shape;77;p12"/>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8" name="Google Shape;78;p12"/>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79" name="Google Shape;79;p12"/>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3"/>
          <p:cNvSpPr txBox="1"/>
          <p:nvPr>
            <p:ph type="ctrTitle"/>
          </p:nvPr>
        </p:nvSpPr>
        <p:spPr>
          <a:xfrm>
            <a:off x="685800" y="1597819"/>
            <a:ext cx="7772400" cy="1102519"/>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a:lvl1pPr>
            <a:lvl2pPr indent="-88900" lvl="1" marL="0" marR="0" rtl="0" algn="l">
              <a:spcBef>
                <a:spcPts val="0"/>
              </a:spcBef>
              <a:spcAft>
                <a:spcPts val="0"/>
              </a:spcAft>
              <a:buSzPts val="1400"/>
              <a:buChar char="○"/>
              <a:defRPr/>
            </a:lvl2pPr>
            <a:lvl3pPr indent="-88900" lvl="2" marL="0" marR="0" rtl="0" algn="l">
              <a:spcBef>
                <a:spcPts val="0"/>
              </a:spcBef>
              <a:spcAft>
                <a:spcPts val="0"/>
              </a:spcAft>
              <a:buSzPts val="1400"/>
              <a:buChar char="■"/>
              <a:defRPr/>
            </a:lvl3pPr>
            <a:lvl4pPr indent="-88900" lvl="3" marL="0" marR="0" rtl="0" algn="l">
              <a:spcBef>
                <a:spcPts val="0"/>
              </a:spcBef>
              <a:spcAft>
                <a:spcPts val="0"/>
              </a:spcAft>
              <a:buSzPts val="1400"/>
              <a:buChar char="●"/>
              <a:defRPr/>
            </a:lvl4pPr>
            <a:lvl5pPr indent="-88900" lvl="4" marL="0" marR="0" rtl="0" algn="l">
              <a:spcBef>
                <a:spcPts val="0"/>
              </a:spcBef>
              <a:spcAft>
                <a:spcPts val="0"/>
              </a:spcAft>
              <a:buSzPts val="1400"/>
              <a:buChar char="○"/>
              <a:defRPr/>
            </a:lvl5pPr>
            <a:lvl6pPr indent="-88900" lvl="5" marL="0" marR="0" rtl="0" algn="l">
              <a:spcBef>
                <a:spcPts val="0"/>
              </a:spcBef>
              <a:spcAft>
                <a:spcPts val="0"/>
              </a:spcAft>
              <a:buSzPts val="1400"/>
              <a:buChar char="■"/>
              <a:defRPr/>
            </a:lvl6pPr>
            <a:lvl7pPr indent="-88900" lvl="6" marL="0" marR="0" rtl="0" algn="l">
              <a:spcBef>
                <a:spcPts val="0"/>
              </a:spcBef>
              <a:spcAft>
                <a:spcPts val="0"/>
              </a:spcAft>
              <a:buSzPts val="1400"/>
              <a:buChar char="●"/>
              <a:defRPr/>
            </a:lvl7pPr>
            <a:lvl8pPr indent="-88900" lvl="7" marL="0" marR="0" rtl="0" algn="l">
              <a:spcBef>
                <a:spcPts val="0"/>
              </a:spcBef>
              <a:spcAft>
                <a:spcPts val="0"/>
              </a:spcAft>
              <a:buSzPts val="1400"/>
              <a:buChar char="○"/>
              <a:defRPr/>
            </a:lvl8pPr>
            <a:lvl9pPr indent="-88900" lvl="8" marL="0" marR="0" rtl="0" algn="l">
              <a:spcBef>
                <a:spcPts val="0"/>
              </a:spcBef>
              <a:spcAft>
                <a:spcPts val="0"/>
              </a:spcAft>
              <a:buSzPts val="1400"/>
              <a:buChar char="■"/>
              <a:defRPr/>
            </a:lvl9pPr>
          </a:lstStyle>
          <a:p/>
        </p:txBody>
      </p:sp>
      <p:sp>
        <p:nvSpPr>
          <p:cNvPr id="19" name="Google Shape;19;p3"/>
          <p:cNvSpPr txBox="1"/>
          <p:nvPr>
            <p:ph idx="1" type="subTitle"/>
          </p:nvPr>
        </p:nvSpPr>
        <p:spPr>
          <a:xfrm>
            <a:off x="1371600" y="2914650"/>
            <a:ext cx="6400800" cy="1314450"/>
          </a:xfrm>
          <a:prstGeom prst="rect">
            <a:avLst/>
          </a:prstGeom>
          <a:noFill/>
          <a:ln>
            <a:noFill/>
          </a:ln>
        </p:spPr>
        <p:txBody>
          <a:bodyPr anchorCtr="0" anchor="t" bIns="91425" lIns="91425" spcFirstLastPara="1" rIns="91425" wrap="square" tIns="91425">
            <a:noAutofit/>
          </a:bodyPr>
          <a:lstStyle>
            <a:lvl1pPr indent="0" lvl="0" marL="0" marR="0" rtl="0" algn="ctr">
              <a:spcBef>
                <a:spcPts val="580"/>
              </a:spcBef>
              <a:spcAft>
                <a:spcPts val="0"/>
              </a:spcAft>
              <a:buClr>
                <a:srgbClr val="888888"/>
              </a:buClr>
              <a:buSzPts val="1400"/>
              <a:buFont typeface="Arial"/>
              <a:buNone/>
              <a:defRPr/>
            </a:lvl1pPr>
            <a:lvl2pPr indent="-1779" lvl="1" marL="408179" marR="0" rtl="0" algn="ctr">
              <a:spcBef>
                <a:spcPts val="500"/>
              </a:spcBef>
              <a:spcAft>
                <a:spcPts val="0"/>
              </a:spcAft>
              <a:buClr>
                <a:srgbClr val="888888"/>
              </a:buClr>
              <a:buSzPts val="1400"/>
              <a:buFont typeface="Arial"/>
              <a:buNone/>
              <a:defRPr/>
            </a:lvl2pPr>
            <a:lvl3pPr indent="-3558" lvl="2" marL="816358" marR="0" rtl="0" algn="ctr">
              <a:spcBef>
                <a:spcPts val="440"/>
              </a:spcBef>
              <a:spcAft>
                <a:spcPts val="0"/>
              </a:spcAft>
              <a:buClr>
                <a:srgbClr val="888888"/>
              </a:buClr>
              <a:buSzPts val="1400"/>
              <a:buFont typeface="Arial"/>
              <a:buNone/>
              <a:defRPr/>
            </a:lvl3pPr>
            <a:lvl4pPr indent="-5336" lvl="3" marL="1224537" marR="0" rtl="0" algn="ctr">
              <a:spcBef>
                <a:spcPts val="360"/>
              </a:spcBef>
              <a:spcAft>
                <a:spcPts val="0"/>
              </a:spcAft>
              <a:buClr>
                <a:srgbClr val="888888"/>
              </a:buClr>
              <a:buSzPts val="1400"/>
              <a:buFont typeface="Arial"/>
              <a:buNone/>
              <a:defRPr/>
            </a:lvl4pPr>
            <a:lvl5pPr indent="-7116" lvl="4" marL="1632716" marR="0" rtl="0" algn="ctr">
              <a:spcBef>
                <a:spcPts val="360"/>
              </a:spcBef>
              <a:spcAft>
                <a:spcPts val="0"/>
              </a:spcAft>
              <a:buClr>
                <a:srgbClr val="888888"/>
              </a:buClr>
              <a:buSzPts val="1400"/>
              <a:buFont typeface="Arial"/>
              <a:buNone/>
              <a:defRPr/>
            </a:lvl5pPr>
            <a:lvl6pPr indent="-8895" lvl="5" marL="2040895" marR="0" rtl="0" algn="ctr">
              <a:spcBef>
                <a:spcPts val="360"/>
              </a:spcBef>
              <a:spcAft>
                <a:spcPts val="0"/>
              </a:spcAft>
              <a:buClr>
                <a:srgbClr val="888888"/>
              </a:buClr>
              <a:buSzPts val="1400"/>
              <a:buFont typeface="Arial"/>
              <a:buNone/>
              <a:defRPr/>
            </a:lvl6pPr>
            <a:lvl7pPr indent="-10673" lvl="6" marL="2449074" marR="0" rtl="0" algn="ctr">
              <a:spcBef>
                <a:spcPts val="360"/>
              </a:spcBef>
              <a:spcAft>
                <a:spcPts val="0"/>
              </a:spcAft>
              <a:buClr>
                <a:srgbClr val="888888"/>
              </a:buClr>
              <a:buSzPts val="1400"/>
              <a:buFont typeface="Arial"/>
              <a:buNone/>
              <a:defRPr/>
            </a:lvl7pPr>
            <a:lvl8pPr indent="-12452" lvl="7" marL="2857253" marR="0" rtl="0" algn="ctr">
              <a:spcBef>
                <a:spcPts val="360"/>
              </a:spcBef>
              <a:spcAft>
                <a:spcPts val="0"/>
              </a:spcAft>
              <a:buClr>
                <a:srgbClr val="888888"/>
              </a:buClr>
              <a:buSzPts val="1400"/>
              <a:buFont typeface="Arial"/>
              <a:buNone/>
              <a:defRPr/>
            </a:lvl8pPr>
            <a:lvl9pPr indent="-1532" lvl="8" marL="3265432" marR="0" rtl="0" algn="ctr">
              <a:spcBef>
                <a:spcPts val="360"/>
              </a:spcBef>
              <a:spcAft>
                <a:spcPts val="0"/>
              </a:spcAft>
              <a:buClr>
                <a:srgbClr val="888888"/>
              </a:buClr>
              <a:buSzPts val="1400"/>
              <a:buFont typeface="Arial"/>
              <a:buNone/>
              <a:defRPr/>
            </a:lvl9pPr>
          </a:lstStyle>
          <a:p/>
        </p:txBody>
      </p:sp>
      <p:sp>
        <p:nvSpPr>
          <p:cNvPr id="20" name="Google Shape;20;p3"/>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1" name="Google Shape;21;p3"/>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2" name="Google Shape;22;p3"/>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722313" y="3305176"/>
            <a:ext cx="7772400" cy="1021556"/>
          </a:xfrm>
          <a:prstGeom prst="rect">
            <a:avLst/>
          </a:prstGeom>
          <a:noFill/>
          <a:ln>
            <a:noFill/>
          </a:ln>
        </p:spPr>
        <p:txBody>
          <a:bodyPr anchorCtr="0" anchor="t" bIns="91425" lIns="91425" spcFirstLastPara="1" rIns="91425" wrap="square" tIns="91425">
            <a:noAutofit/>
          </a:bodyPr>
          <a:lstStyle>
            <a:lvl1pPr lvl="0" rtl="0" algn="l">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5" name="Google Shape;25;p4"/>
          <p:cNvSpPr txBox="1"/>
          <p:nvPr>
            <p:ph idx="1" type="body"/>
          </p:nvPr>
        </p:nvSpPr>
        <p:spPr>
          <a:xfrm>
            <a:off x="722313" y="2180035"/>
            <a:ext cx="7772400" cy="1125140"/>
          </a:xfrm>
          <a:prstGeom prst="rect">
            <a:avLst/>
          </a:prstGeom>
          <a:noFill/>
          <a:ln>
            <a:noFill/>
          </a:ln>
        </p:spPr>
        <p:txBody>
          <a:bodyPr anchorCtr="0" anchor="b" bIns="91425" lIns="91425" spcFirstLastPara="1" rIns="91425" wrap="square" tIns="91425">
            <a:noAutofit/>
          </a:bodyPr>
          <a:lstStyle>
            <a:lvl1pPr indent="-228600" lvl="0" marL="457200" rtl="0">
              <a:spcBef>
                <a:spcPts val="580"/>
              </a:spcBef>
              <a:spcAft>
                <a:spcPts val="0"/>
              </a:spcAft>
              <a:buClr>
                <a:srgbClr val="888888"/>
              </a:buClr>
              <a:buSzPts val="1400"/>
              <a:buFont typeface="Calibri"/>
              <a:buNone/>
              <a:defRPr/>
            </a:lvl1pPr>
            <a:lvl2pPr indent="-228600" lvl="1" marL="914400" rtl="0">
              <a:spcBef>
                <a:spcPts val="500"/>
              </a:spcBef>
              <a:spcAft>
                <a:spcPts val="0"/>
              </a:spcAft>
              <a:buClr>
                <a:srgbClr val="888888"/>
              </a:buClr>
              <a:buSzPts val="1400"/>
              <a:buFont typeface="Calibri"/>
              <a:buNone/>
              <a:defRPr/>
            </a:lvl2pPr>
            <a:lvl3pPr indent="-228600" lvl="2" marL="1371600" rtl="0">
              <a:spcBef>
                <a:spcPts val="440"/>
              </a:spcBef>
              <a:spcAft>
                <a:spcPts val="0"/>
              </a:spcAft>
              <a:buClr>
                <a:srgbClr val="888888"/>
              </a:buClr>
              <a:buSzPts val="1400"/>
              <a:buFont typeface="Calibri"/>
              <a:buNone/>
              <a:defRPr/>
            </a:lvl3pPr>
            <a:lvl4pPr indent="-228600" lvl="3" marL="1828800" rtl="0">
              <a:spcBef>
                <a:spcPts val="360"/>
              </a:spcBef>
              <a:spcAft>
                <a:spcPts val="0"/>
              </a:spcAft>
              <a:buClr>
                <a:srgbClr val="888888"/>
              </a:buClr>
              <a:buSzPts val="1400"/>
              <a:buFont typeface="Calibri"/>
              <a:buNone/>
              <a:defRPr/>
            </a:lvl4pPr>
            <a:lvl5pPr indent="-228600" lvl="4" marL="2286000" rtl="0">
              <a:spcBef>
                <a:spcPts val="360"/>
              </a:spcBef>
              <a:spcAft>
                <a:spcPts val="0"/>
              </a:spcAft>
              <a:buClr>
                <a:srgbClr val="888888"/>
              </a:buClr>
              <a:buSzPts val="1400"/>
              <a:buFont typeface="Calibri"/>
              <a:buNone/>
              <a:defRPr/>
            </a:lvl5pPr>
            <a:lvl6pPr indent="-228600" lvl="5" marL="2743200" rtl="0">
              <a:spcBef>
                <a:spcPts val="360"/>
              </a:spcBef>
              <a:spcAft>
                <a:spcPts val="0"/>
              </a:spcAft>
              <a:buClr>
                <a:srgbClr val="888888"/>
              </a:buClr>
              <a:buSzPts val="1400"/>
              <a:buFont typeface="Calibri"/>
              <a:buNone/>
              <a:defRPr/>
            </a:lvl6pPr>
            <a:lvl7pPr indent="-228600" lvl="6" marL="3200400" rtl="0">
              <a:spcBef>
                <a:spcPts val="360"/>
              </a:spcBef>
              <a:spcAft>
                <a:spcPts val="0"/>
              </a:spcAft>
              <a:buClr>
                <a:srgbClr val="888888"/>
              </a:buClr>
              <a:buSzPts val="1400"/>
              <a:buFont typeface="Calibri"/>
              <a:buNone/>
              <a:defRPr/>
            </a:lvl7pPr>
            <a:lvl8pPr indent="-228600" lvl="7" marL="3657600" rtl="0">
              <a:spcBef>
                <a:spcPts val="360"/>
              </a:spcBef>
              <a:spcAft>
                <a:spcPts val="0"/>
              </a:spcAft>
              <a:buClr>
                <a:srgbClr val="888888"/>
              </a:buClr>
              <a:buSzPts val="1400"/>
              <a:buFont typeface="Calibri"/>
              <a:buNone/>
              <a:defRPr/>
            </a:lvl8pPr>
            <a:lvl9pPr indent="-228600" lvl="8" marL="4114800" rtl="0">
              <a:spcBef>
                <a:spcPts val="360"/>
              </a:spcBef>
              <a:spcAft>
                <a:spcPts val="0"/>
              </a:spcAft>
              <a:buClr>
                <a:srgbClr val="888888"/>
              </a:buClr>
              <a:buSzPts val="1400"/>
              <a:buFont typeface="Calibri"/>
              <a:buNone/>
              <a:defRPr/>
            </a:lvl9pPr>
          </a:lstStyle>
          <a:p/>
        </p:txBody>
      </p:sp>
      <p:sp>
        <p:nvSpPr>
          <p:cNvPr id="26" name="Google Shape;26;p4"/>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7" name="Google Shape;27;p4"/>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28" name="Google Shape;28;p4"/>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31" name="Google Shape;31;p5"/>
          <p:cNvSpPr txBox="1"/>
          <p:nvPr>
            <p:ph idx="1" type="body"/>
          </p:nvPr>
        </p:nvSpPr>
        <p:spPr>
          <a:xfrm>
            <a:off x="639764" y="1679972"/>
            <a:ext cx="5684837" cy="4752975"/>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32" name="Google Shape;32;p5"/>
          <p:cNvSpPr txBox="1"/>
          <p:nvPr>
            <p:ph idx="2" type="body"/>
          </p:nvPr>
        </p:nvSpPr>
        <p:spPr>
          <a:xfrm>
            <a:off x="6477000" y="1679972"/>
            <a:ext cx="5684838" cy="4752975"/>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33" name="Google Shape;33;p5"/>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34" name="Google Shape;34;p5"/>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35" name="Google Shape;35;p5"/>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38" name="Google Shape;38;p6"/>
          <p:cNvSpPr txBox="1"/>
          <p:nvPr>
            <p:ph idx="1" type="body"/>
          </p:nvPr>
        </p:nvSpPr>
        <p:spPr>
          <a:xfrm>
            <a:off x="457200" y="1151335"/>
            <a:ext cx="4040188" cy="479822"/>
          </a:xfrm>
          <a:prstGeom prst="rect">
            <a:avLst/>
          </a:prstGeom>
          <a:noFill/>
          <a:ln>
            <a:noFill/>
          </a:ln>
        </p:spPr>
        <p:txBody>
          <a:bodyPr anchorCtr="0" anchor="b"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39" name="Google Shape;39;p6"/>
          <p:cNvSpPr txBox="1"/>
          <p:nvPr>
            <p:ph idx="2" type="body"/>
          </p:nvPr>
        </p:nvSpPr>
        <p:spPr>
          <a:xfrm>
            <a:off x="457200" y="1631156"/>
            <a:ext cx="4040188" cy="2963466"/>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40" name="Google Shape;40;p6"/>
          <p:cNvSpPr txBox="1"/>
          <p:nvPr>
            <p:ph idx="3" type="body"/>
          </p:nvPr>
        </p:nvSpPr>
        <p:spPr>
          <a:xfrm>
            <a:off x="4645026" y="1151335"/>
            <a:ext cx="4041775" cy="479822"/>
          </a:xfrm>
          <a:prstGeom prst="rect">
            <a:avLst/>
          </a:prstGeom>
          <a:noFill/>
          <a:ln>
            <a:noFill/>
          </a:ln>
        </p:spPr>
        <p:txBody>
          <a:bodyPr anchorCtr="0" anchor="b"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41" name="Google Shape;41;p6"/>
          <p:cNvSpPr txBox="1"/>
          <p:nvPr>
            <p:ph idx="4" type="body"/>
          </p:nvPr>
        </p:nvSpPr>
        <p:spPr>
          <a:xfrm>
            <a:off x="4645026" y="1631156"/>
            <a:ext cx="4041775" cy="2963466"/>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42" name="Google Shape;42;p6"/>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3" name="Google Shape;43;p6"/>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4" name="Google Shape;44;p6"/>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47" name="Google Shape;47;p7"/>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8" name="Google Shape;48;p7"/>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49" name="Google Shape;49;p7"/>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52" name="Google Shape;52;p8"/>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53" name="Google Shape;53;p8"/>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1" y="204787"/>
            <a:ext cx="3008313" cy="871538"/>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56" name="Google Shape;56;p9"/>
          <p:cNvSpPr txBox="1"/>
          <p:nvPr>
            <p:ph idx="1" type="body"/>
          </p:nvPr>
        </p:nvSpPr>
        <p:spPr>
          <a:xfrm>
            <a:off x="3575050" y="204788"/>
            <a:ext cx="5111750" cy="4389835"/>
          </a:xfrm>
          <a:prstGeom prst="rect">
            <a:avLst/>
          </a:prstGeom>
          <a:noFill/>
          <a:ln>
            <a:noFill/>
          </a:ln>
        </p:spPr>
        <p:txBody>
          <a:bodyPr anchorCtr="0" anchor="t" bIns="91425" lIns="91425" spcFirstLastPara="1" rIns="91425" wrap="square" tIns="91425">
            <a:noAutofit/>
          </a:bodyPr>
          <a:lstStyle>
            <a:lvl1pPr indent="-317500" lvl="0" marL="457200" rtl="0">
              <a:spcBef>
                <a:spcPts val="580"/>
              </a:spcBef>
              <a:spcAft>
                <a:spcPts val="0"/>
              </a:spcAft>
              <a:buSzPts val="1400"/>
              <a:buChar char="•"/>
              <a:defRPr/>
            </a:lvl1pPr>
            <a:lvl2pPr indent="-317500" lvl="1" marL="914400" rtl="0">
              <a:spcBef>
                <a:spcPts val="500"/>
              </a:spcBef>
              <a:spcAft>
                <a:spcPts val="0"/>
              </a:spcAft>
              <a:buSzPts val="1400"/>
              <a:buChar char="–"/>
              <a:defRPr/>
            </a:lvl2pPr>
            <a:lvl3pPr indent="-317500" lvl="2" marL="1371600" rtl="0">
              <a:spcBef>
                <a:spcPts val="44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57" name="Google Shape;57;p9"/>
          <p:cNvSpPr txBox="1"/>
          <p:nvPr>
            <p:ph idx="2" type="body"/>
          </p:nvPr>
        </p:nvSpPr>
        <p:spPr>
          <a:xfrm>
            <a:off x="457201" y="1076326"/>
            <a:ext cx="3008313" cy="3518297"/>
          </a:xfrm>
          <a:prstGeom prst="rect">
            <a:avLst/>
          </a:prstGeom>
          <a:noFill/>
          <a:ln>
            <a:noFill/>
          </a:ln>
        </p:spPr>
        <p:txBody>
          <a:bodyPr anchorCtr="0" anchor="t"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58" name="Google Shape;58;p9"/>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59" name="Google Shape;59;p9"/>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60" name="Google Shape;60;p9"/>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3600450"/>
            <a:ext cx="5486400" cy="425053"/>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3" name="Google Shape;63;p10"/>
          <p:cNvSpPr/>
          <p:nvPr>
            <p:ph idx="2" type="pic"/>
          </p:nvPr>
        </p:nvSpPr>
        <p:spPr>
          <a:xfrm>
            <a:off x="1792288" y="459581"/>
            <a:ext cx="5486400" cy="3086100"/>
          </a:xfrm>
          <a:prstGeom prst="rect">
            <a:avLst/>
          </a:prstGeom>
          <a:noFill/>
          <a:ln>
            <a:noFill/>
          </a:ln>
        </p:spPr>
      </p:sp>
      <p:sp>
        <p:nvSpPr>
          <p:cNvPr id="64" name="Google Shape;64;p10"/>
          <p:cNvSpPr txBox="1"/>
          <p:nvPr>
            <p:ph idx="1" type="body"/>
          </p:nvPr>
        </p:nvSpPr>
        <p:spPr>
          <a:xfrm>
            <a:off x="1792288" y="4025503"/>
            <a:ext cx="5486400" cy="603647"/>
          </a:xfrm>
          <a:prstGeom prst="rect">
            <a:avLst/>
          </a:prstGeom>
          <a:noFill/>
          <a:ln>
            <a:noFill/>
          </a:ln>
        </p:spPr>
        <p:txBody>
          <a:bodyPr anchorCtr="0" anchor="t" bIns="91425" lIns="91425" spcFirstLastPara="1" rIns="91425" wrap="square" tIns="91425">
            <a:noAutofit/>
          </a:bodyPr>
          <a:lstStyle>
            <a:lvl1pPr indent="-228600" lvl="0" marL="457200" rtl="0">
              <a:spcBef>
                <a:spcPts val="580"/>
              </a:spcBef>
              <a:spcAft>
                <a:spcPts val="0"/>
              </a:spcAft>
              <a:buSzPts val="1400"/>
              <a:buFont typeface="Calibri"/>
              <a:buNone/>
              <a:defRPr/>
            </a:lvl1pPr>
            <a:lvl2pPr indent="-228600" lvl="1" marL="914400" rtl="0">
              <a:spcBef>
                <a:spcPts val="500"/>
              </a:spcBef>
              <a:spcAft>
                <a:spcPts val="0"/>
              </a:spcAft>
              <a:buSzPts val="1400"/>
              <a:buFont typeface="Calibri"/>
              <a:buNone/>
              <a:defRPr/>
            </a:lvl2pPr>
            <a:lvl3pPr indent="-228600" lvl="2" marL="1371600" rtl="0">
              <a:spcBef>
                <a:spcPts val="440"/>
              </a:spcBef>
              <a:spcAft>
                <a:spcPts val="0"/>
              </a:spcAft>
              <a:buSzPts val="1400"/>
              <a:buFont typeface="Calibri"/>
              <a:buNone/>
              <a:defRPr/>
            </a:lvl3pPr>
            <a:lvl4pPr indent="-228600" lvl="3" marL="1828800" rtl="0">
              <a:spcBef>
                <a:spcPts val="360"/>
              </a:spcBef>
              <a:spcAft>
                <a:spcPts val="0"/>
              </a:spcAft>
              <a:buSzPts val="1400"/>
              <a:buFont typeface="Calibri"/>
              <a:buNone/>
              <a:defRPr/>
            </a:lvl4pPr>
            <a:lvl5pPr indent="-228600" lvl="4" marL="2286000" rtl="0">
              <a:spcBef>
                <a:spcPts val="360"/>
              </a:spcBef>
              <a:spcAft>
                <a:spcPts val="0"/>
              </a:spcAft>
              <a:buSzPts val="1400"/>
              <a:buFont typeface="Calibri"/>
              <a:buNone/>
              <a:defRPr/>
            </a:lvl5pPr>
            <a:lvl6pPr indent="-228600" lvl="5" marL="2743200" rtl="0">
              <a:spcBef>
                <a:spcPts val="360"/>
              </a:spcBef>
              <a:spcAft>
                <a:spcPts val="0"/>
              </a:spcAft>
              <a:buSzPts val="1400"/>
              <a:buFont typeface="Calibri"/>
              <a:buNone/>
              <a:defRPr/>
            </a:lvl6pPr>
            <a:lvl7pPr indent="-228600" lvl="6" marL="3200400" rtl="0">
              <a:spcBef>
                <a:spcPts val="360"/>
              </a:spcBef>
              <a:spcAft>
                <a:spcPts val="0"/>
              </a:spcAft>
              <a:buSzPts val="1400"/>
              <a:buFont typeface="Calibri"/>
              <a:buNone/>
              <a:defRPr/>
            </a:lvl7pPr>
            <a:lvl8pPr indent="-228600" lvl="7" marL="3657600" rtl="0">
              <a:spcBef>
                <a:spcPts val="360"/>
              </a:spcBef>
              <a:spcAft>
                <a:spcPts val="0"/>
              </a:spcAft>
              <a:buSzPts val="1400"/>
              <a:buFont typeface="Calibri"/>
              <a:buNone/>
              <a:defRPr/>
            </a:lvl8pPr>
            <a:lvl9pPr indent="-228600" lvl="8" marL="4114800" rtl="0">
              <a:spcBef>
                <a:spcPts val="360"/>
              </a:spcBef>
              <a:spcAft>
                <a:spcPts val="0"/>
              </a:spcAft>
              <a:buSzPts val="1400"/>
              <a:buFont typeface="Calibri"/>
              <a:buNone/>
              <a:defRPr/>
            </a:lvl9pPr>
          </a:lstStyle>
          <a:p/>
        </p:txBody>
      </p:sp>
      <p:sp>
        <p:nvSpPr>
          <p:cNvPr id="65" name="Google Shape;65;p10"/>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66" name="Google Shape;66;p10"/>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67" name="Google Shape;67;p10"/>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8"/>
            <a:ext cx="8229600" cy="8572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a:lvl1pPr>
            <a:lvl2pPr indent="-88900" lvl="1" marL="0" marR="0" rtl="0" algn="l">
              <a:spcBef>
                <a:spcPts val="0"/>
              </a:spcBef>
              <a:spcAft>
                <a:spcPts val="0"/>
              </a:spcAft>
              <a:buSzPts val="1400"/>
              <a:buChar char="○"/>
              <a:defRPr/>
            </a:lvl2pPr>
            <a:lvl3pPr indent="-88900" lvl="2" marL="0" marR="0" rtl="0" algn="l">
              <a:spcBef>
                <a:spcPts val="0"/>
              </a:spcBef>
              <a:spcAft>
                <a:spcPts val="0"/>
              </a:spcAft>
              <a:buSzPts val="1400"/>
              <a:buChar char="■"/>
              <a:defRPr/>
            </a:lvl3pPr>
            <a:lvl4pPr indent="-88900" lvl="3" marL="0" marR="0" rtl="0" algn="l">
              <a:spcBef>
                <a:spcPts val="0"/>
              </a:spcBef>
              <a:spcAft>
                <a:spcPts val="0"/>
              </a:spcAft>
              <a:buSzPts val="1400"/>
              <a:buChar char="●"/>
              <a:defRPr/>
            </a:lvl4pPr>
            <a:lvl5pPr indent="-88900" lvl="4" marL="0" marR="0" rtl="0" algn="l">
              <a:spcBef>
                <a:spcPts val="0"/>
              </a:spcBef>
              <a:spcAft>
                <a:spcPts val="0"/>
              </a:spcAft>
              <a:buSzPts val="1400"/>
              <a:buChar char="○"/>
              <a:defRPr/>
            </a:lvl5pPr>
            <a:lvl6pPr indent="-88900" lvl="5" marL="0" marR="0" rtl="0" algn="l">
              <a:spcBef>
                <a:spcPts val="0"/>
              </a:spcBef>
              <a:spcAft>
                <a:spcPts val="0"/>
              </a:spcAft>
              <a:buSzPts val="1400"/>
              <a:buChar char="■"/>
              <a:defRPr/>
            </a:lvl6pPr>
            <a:lvl7pPr indent="-88900" lvl="6" marL="0" marR="0" rtl="0" algn="l">
              <a:spcBef>
                <a:spcPts val="0"/>
              </a:spcBef>
              <a:spcAft>
                <a:spcPts val="0"/>
              </a:spcAft>
              <a:buSzPts val="1400"/>
              <a:buChar char="●"/>
              <a:defRPr/>
            </a:lvl7pPr>
            <a:lvl8pPr indent="-88900" lvl="7" marL="0" marR="0" rtl="0" algn="l">
              <a:spcBef>
                <a:spcPts val="0"/>
              </a:spcBef>
              <a:spcAft>
                <a:spcPts val="0"/>
              </a:spcAft>
              <a:buSzPts val="1400"/>
              <a:buChar char="○"/>
              <a:defRPr/>
            </a:lvl8pPr>
            <a:lvl9pPr indent="-88900" lvl="8" marL="0" marR="0" rtl="0" algn="l">
              <a:spcBef>
                <a:spcPts val="0"/>
              </a:spcBef>
              <a:spcAft>
                <a:spcPts val="0"/>
              </a:spcAft>
              <a:buSzPts val="1400"/>
              <a:buChar char="■"/>
              <a:defRPr/>
            </a:lvl9pPr>
          </a:lstStyle>
          <a:p/>
        </p:txBody>
      </p:sp>
      <p:sp>
        <p:nvSpPr>
          <p:cNvPr id="7" name="Google Shape;7;p1"/>
          <p:cNvSpPr txBox="1"/>
          <p:nvPr>
            <p:ph idx="1" type="body"/>
          </p:nvPr>
        </p:nvSpPr>
        <p:spPr>
          <a:xfrm>
            <a:off x="457200" y="1200151"/>
            <a:ext cx="8229600" cy="3394472"/>
          </a:xfrm>
          <a:prstGeom prst="rect">
            <a:avLst/>
          </a:prstGeom>
          <a:noFill/>
          <a:ln>
            <a:noFill/>
          </a:ln>
        </p:spPr>
        <p:txBody>
          <a:bodyPr anchorCtr="0" anchor="t" bIns="91425" lIns="91425" spcFirstLastPara="1" rIns="91425" wrap="square" tIns="91425">
            <a:noAutofit/>
          </a:bodyPr>
          <a:lstStyle>
            <a:lvl1pPr indent="-317500" lvl="0" marL="457200" marR="0" rtl="0" algn="l">
              <a:spcBef>
                <a:spcPts val="580"/>
              </a:spcBef>
              <a:spcAft>
                <a:spcPts val="0"/>
              </a:spcAft>
              <a:buClr>
                <a:schemeClr val="dk1"/>
              </a:buClr>
              <a:buSzPts val="1400"/>
              <a:buFont typeface="Arial"/>
              <a:buChar char="•"/>
              <a:defRPr/>
            </a:lvl1pPr>
            <a:lvl2pPr indent="-317500" lvl="1" marL="914400" marR="0" rtl="0" algn="l">
              <a:spcBef>
                <a:spcPts val="500"/>
              </a:spcBef>
              <a:spcAft>
                <a:spcPts val="0"/>
              </a:spcAft>
              <a:buClr>
                <a:schemeClr val="dk1"/>
              </a:buClr>
              <a:buSzPts val="1400"/>
              <a:buFont typeface="Arial"/>
              <a:buChar char="–"/>
              <a:defRPr/>
            </a:lvl2pPr>
            <a:lvl3pPr indent="-317500" lvl="2" marL="1371600" marR="0" rtl="0" algn="l">
              <a:spcBef>
                <a:spcPts val="440"/>
              </a:spcBef>
              <a:spcAft>
                <a:spcPts val="0"/>
              </a:spcAft>
              <a:buClr>
                <a:schemeClr val="dk1"/>
              </a:buClr>
              <a:buSzPts val="1400"/>
              <a:buFont typeface="Arial"/>
              <a:buChar char="•"/>
              <a:defRPr/>
            </a:lvl3pPr>
            <a:lvl4pPr indent="-317500" lvl="3" marL="1828800" marR="0" rtl="0" algn="l">
              <a:spcBef>
                <a:spcPts val="360"/>
              </a:spcBef>
              <a:spcAft>
                <a:spcPts val="0"/>
              </a:spcAft>
              <a:buClr>
                <a:schemeClr val="dk1"/>
              </a:buClr>
              <a:buSzPts val="1400"/>
              <a:buFont typeface="Arial"/>
              <a:buChar char="–"/>
              <a:defRPr/>
            </a:lvl4pPr>
            <a:lvl5pPr indent="-317500" lvl="4" marL="2286000" marR="0" rtl="0" algn="l">
              <a:spcBef>
                <a:spcPts val="360"/>
              </a:spcBef>
              <a:spcAft>
                <a:spcPts val="0"/>
              </a:spcAft>
              <a:buClr>
                <a:schemeClr val="dk1"/>
              </a:buClr>
              <a:buSzPts val="1400"/>
              <a:buFont typeface="Arial"/>
              <a:buChar char="»"/>
              <a:defRPr/>
            </a:lvl5pPr>
            <a:lvl6pPr indent="-317500" lvl="5" marL="2743200" marR="0" rtl="0" algn="l">
              <a:spcBef>
                <a:spcPts val="360"/>
              </a:spcBef>
              <a:spcAft>
                <a:spcPts val="0"/>
              </a:spcAft>
              <a:buClr>
                <a:schemeClr val="dk1"/>
              </a:buClr>
              <a:buSzPts val="1400"/>
              <a:buFont typeface="Arial"/>
              <a:buChar char="•"/>
              <a:defRPr/>
            </a:lvl6pPr>
            <a:lvl7pPr indent="-317500" lvl="6" marL="3200400" marR="0" rtl="0" algn="l">
              <a:spcBef>
                <a:spcPts val="360"/>
              </a:spcBef>
              <a:spcAft>
                <a:spcPts val="0"/>
              </a:spcAft>
              <a:buClr>
                <a:schemeClr val="dk1"/>
              </a:buClr>
              <a:buSzPts val="1400"/>
              <a:buFont typeface="Arial"/>
              <a:buChar char="•"/>
              <a:defRPr/>
            </a:lvl7pPr>
            <a:lvl8pPr indent="-317500" lvl="7" marL="3657600" marR="0" rtl="0" algn="l">
              <a:spcBef>
                <a:spcPts val="360"/>
              </a:spcBef>
              <a:spcAft>
                <a:spcPts val="0"/>
              </a:spcAft>
              <a:buClr>
                <a:schemeClr val="dk1"/>
              </a:buClr>
              <a:buSzPts val="1400"/>
              <a:buFont typeface="Arial"/>
              <a:buChar char="•"/>
              <a:defRPr/>
            </a:lvl8pPr>
            <a:lvl9pPr indent="-317500" lvl="8" marL="4114800" marR="0" rtl="0" algn="l">
              <a:spcBef>
                <a:spcPts val="360"/>
              </a:spcBef>
              <a:spcAft>
                <a:spcPts val="0"/>
              </a:spcAft>
              <a:buClr>
                <a:schemeClr val="dk1"/>
              </a:buClr>
              <a:buSzPts val="1400"/>
              <a:buFont typeface="Arial"/>
              <a:buChar char="•"/>
              <a:defRPr/>
            </a:lvl9pPr>
          </a:lstStyle>
          <a:p/>
        </p:txBody>
      </p:sp>
      <p:sp>
        <p:nvSpPr>
          <p:cNvPr id="8" name="Google Shape;8;p1"/>
          <p:cNvSpPr txBox="1"/>
          <p:nvPr>
            <p:ph idx="10" type="dt"/>
          </p:nvPr>
        </p:nvSpPr>
        <p:spPr>
          <a:xfrm>
            <a:off x="457200" y="4767263"/>
            <a:ext cx="21336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9" name="Google Shape;9;p1"/>
          <p:cNvSpPr txBox="1"/>
          <p:nvPr>
            <p:ph idx="11" type="ftr"/>
          </p:nvPr>
        </p:nvSpPr>
        <p:spPr>
          <a:xfrm>
            <a:off x="3124200" y="4767263"/>
            <a:ext cx="28956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90679" lvl="1" marL="408179" marR="0" rtl="0" algn="l">
              <a:spcBef>
                <a:spcPts val="0"/>
              </a:spcBef>
              <a:spcAft>
                <a:spcPts val="0"/>
              </a:spcAft>
              <a:buSzPts val="1400"/>
              <a:buChar char="○"/>
              <a:defRPr/>
            </a:lvl2pPr>
            <a:lvl3pPr indent="-92458" lvl="2" marL="816358" marR="0" rtl="0" algn="l">
              <a:spcBef>
                <a:spcPts val="0"/>
              </a:spcBef>
              <a:spcAft>
                <a:spcPts val="0"/>
              </a:spcAft>
              <a:buSzPts val="1400"/>
              <a:buChar char="■"/>
              <a:defRPr/>
            </a:lvl3pPr>
            <a:lvl4pPr indent="-94236" lvl="3" marL="1224537" marR="0" rtl="0" algn="l">
              <a:spcBef>
                <a:spcPts val="0"/>
              </a:spcBef>
              <a:spcAft>
                <a:spcPts val="0"/>
              </a:spcAft>
              <a:buSzPts val="1400"/>
              <a:buChar char="●"/>
              <a:defRPr/>
            </a:lvl4pPr>
            <a:lvl5pPr indent="-96016" lvl="4" marL="1632716" marR="0" rtl="0" algn="l">
              <a:spcBef>
                <a:spcPts val="0"/>
              </a:spcBef>
              <a:spcAft>
                <a:spcPts val="0"/>
              </a:spcAft>
              <a:buSzPts val="1400"/>
              <a:buChar char="○"/>
              <a:defRPr/>
            </a:lvl5pPr>
            <a:lvl6pPr indent="-97795" lvl="5" marL="2040895" marR="0" rtl="0" algn="l">
              <a:spcBef>
                <a:spcPts val="0"/>
              </a:spcBef>
              <a:spcAft>
                <a:spcPts val="0"/>
              </a:spcAft>
              <a:buSzPts val="1400"/>
              <a:buChar char="■"/>
              <a:defRPr/>
            </a:lvl6pPr>
            <a:lvl7pPr indent="-99573" lvl="6" marL="2449074" marR="0" rtl="0" algn="l">
              <a:spcBef>
                <a:spcPts val="0"/>
              </a:spcBef>
              <a:spcAft>
                <a:spcPts val="0"/>
              </a:spcAft>
              <a:buSzPts val="1400"/>
              <a:buChar char="●"/>
              <a:defRPr/>
            </a:lvl7pPr>
            <a:lvl8pPr indent="-101352" lvl="7" marL="2857253" marR="0" rtl="0" algn="l">
              <a:spcBef>
                <a:spcPts val="0"/>
              </a:spcBef>
              <a:spcAft>
                <a:spcPts val="0"/>
              </a:spcAft>
              <a:buSzPts val="1400"/>
              <a:buChar char="○"/>
              <a:defRPr/>
            </a:lvl8pPr>
            <a:lvl9pPr indent="-90432" lvl="8" marL="3265432" marR="0" rtl="0" algn="l">
              <a:spcBef>
                <a:spcPts val="0"/>
              </a:spcBef>
              <a:spcAft>
                <a:spcPts val="0"/>
              </a:spcAft>
              <a:buSzPts val="1400"/>
              <a:buChar char="■"/>
              <a:defRPr/>
            </a:lvl9pPr>
          </a:lstStyle>
          <a:p/>
        </p:txBody>
      </p:sp>
      <p:sp>
        <p:nvSpPr>
          <p:cNvPr id="10" name="Google Shape;10;p1"/>
          <p:cNvSpPr txBox="1"/>
          <p:nvPr>
            <p:ph idx="12" type="sldNum"/>
          </p:nvPr>
        </p:nvSpPr>
        <p:spPr>
          <a:xfrm>
            <a:off x="6553200" y="4767263"/>
            <a:ext cx="2133600" cy="273844"/>
          </a:xfrm>
          <a:prstGeom prst="rect">
            <a:avLst/>
          </a:prstGeom>
          <a:noFill/>
          <a:ln>
            <a:noFill/>
          </a:ln>
        </p:spPr>
        <p:txBody>
          <a:bodyPr anchorCtr="0" anchor="ctr" bIns="40800" lIns="81625" spcFirstLastPara="1" rIns="81625" wrap="square" tIns="40800">
            <a:noAutofit/>
          </a:bodyPr>
          <a:lstStyle>
            <a:lvl1pPr indent="0" lvl="0" marL="0" marR="0" rtl="0" algn="r">
              <a:spcBef>
                <a:spcPts val="0"/>
              </a:spcBef>
              <a:buNone/>
              <a:defRPr b="0" i="0" sz="1100" u="none" cap="none" strike="noStrike">
                <a:solidFill>
                  <a:srgbClr val="888888"/>
                </a:solidFill>
                <a:latin typeface="Calibri"/>
                <a:ea typeface="Calibri"/>
                <a:cs typeface="Calibri"/>
                <a:sym typeface="Calibri"/>
              </a:defRPr>
            </a:lvl1pPr>
            <a:lvl2pPr indent="0" lvl="1" marL="0" marR="0" rtl="0" algn="r">
              <a:spcBef>
                <a:spcPts val="0"/>
              </a:spcBef>
              <a:buNone/>
              <a:defRPr b="0" i="0" sz="1100" u="none" cap="none" strike="noStrike">
                <a:solidFill>
                  <a:srgbClr val="888888"/>
                </a:solidFill>
                <a:latin typeface="Calibri"/>
                <a:ea typeface="Calibri"/>
                <a:cs typeface="Calibri"/>
                <a:sym typeface="Calibri"/>
              </a:defRPr>
            </a:lvl2pPr>
            <a:lvl3pPr indent="0" lvl="2" marL="0" marR="0" rtl="0" algn="r">
              <a:spcBef>
                <a:spcPts val="0"/>
              </a:spcBef>
              <a:buNone/>
              <a:defRPr b="0" i="0" sz="1100" u="none" cap="none" strike="noStrike">
                <a:solidFill>
                  <a:srgbClr val="888888"/>
                </a:solidFill>
                <a:latin typeface="Calibri"/>
                <a:ea typeface="Calibri"/>
                <a:cs typeface="Calibri"/>
                <a:sym typeface="Calibri"/>
              </a:defRPr>
            </a:lvl3pPr>
            <a:lvl4pPr indent="0" lvl="3" marL="0" marR="0" rtl="0" algn="r">
              <a:spcBef>
                <a:spcPts val="0"/>
              </a:spcBef>
              <a:buNone/>
              <a:defRPr b="0" i="0" sz="1100" u="none" cap="none" strike="noStrike">
                <a:solidFill>
                  <a:srgbClr val="888888"/>
                </a:solidFill>
                <a:latin typeface="Calibri"/>
                <a:ea typeface="Calibri"/>
                <a:cs typeface="Calibri"/>
                <a:sym typeface="Calibri"/>
              </a:defRPr>
            </a:lvl4pPr>
            <a:lvl5pPr indent="0" lvl="4" marL="0" marR="0" rtl="0" algn="r">
              <a:spcBef>
                <a:spcPts val="0"/>
              </a:spcBef>
              <a:buNone/>
              <a:defRPr b="0" i="0" sz="1100" u="none" cap="none" strike="noStrike">
                <a:solidFill>
                  <a:srgbClr val="888888"/>
                </a:solidFill>
                <a:latin typeface="Calibri"/>
                <a:ea typeface="Calibri"/>
                <a:cs typeface="Calibri"/>
                <a:sym typeface="Calibri"/>
              </a:defRPr>
            </a:lvl5pPr>
            <a:lvl6pPr indent="0" lvl="5" marL="0" marR="0" rtl="0" algn="r">
              <a:spcBef>
                <a:spcPts val="0"/>
              </a:spcBef>
              <a:buNone/>
              <a:defRPr b="0" i="0" sz="1100" u="none" cap="none" strike="noStrike">
                <a:solidFill>
                  <a:srgbClr val="888888"/>
                </a:solidFill>
                <a:latin typeface="Calibri"/>
                <a:ea typeface="Calibri"/>
                <a:cs typeface="Calibri"/>
                <a:sym typeface="Calibri"/>
              </a:defRPr>
            </a:lvl6pPr>
            <a:lvl7pPr indent="0" lvl="6" marL="0" marR="0" rtl="0" algn="r">
              <a:spcBef>
                <a:spcPts val="0"/>
              </a:spcBef>
              <a:buNone/>
              <a:defRPr b="0" i="0" sz="1100" u="none" cap="none" strike="noStrike">
                <a:solidFill>
                  <a:srgbClr val="888888"/>
                </a:solidFill>
                <a:latin typeface="Calibri"/>
                <a:ea typeface="Calibri"/>
                <a:cs typeface="Calibri"/>
                <a:sym typeface="Calibri"/>
              </a:defRPr>
            </a:lvl7pPr>
            <a:lvl8pPr indent="0" lvl="7" marL="0" marR="0" rtl="0" algn="r">
              <a:spcBef>
                <a:spcPts val="0"/>
              </a:spcBef>
              <a:buNone/>
              <a:defRPr b="0" i="0" sz="1100" u="none" cap="none" strike="noStrike">
                <a:solidFill>
                  <a:srgbClr val="888888"/>
                </a:solidFill>
                <a:latin typeface="Calibri"/>
                <a:ea typeface="Calibri"/>
                <a:cs typeface="Calibri"/>
                <a:sym typeface="Calibri"/>
              </a:defRPr>
            </a:lvl8pPr>
            <a:lvl9pPr indent="0" lvl="8" marL="0" marR="0" rtl="0" algn="r">
              <a:spcBef>
                <a:spcPts val="0"/>
              </a:spcBef>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aguaclara.github.io/sensor_dev/" TargetMode="External"/><Relationship Id="rId4" Type="http://schemas.openxmlformats.org/officeDocument/2006/relationships/image" Target="../media/image1.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3.png"/><Relationship Id="rId4" Type="http://schemas.openxmlformats.org/officeDocument/2006/relationships/image" Target="../media/image22.png"/><Relationship Id="rId5"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0.png"/><Relationship Id="rId4" Type="http://schemas.openxmlformats.org/officeDocument/2006/relationships/image" Target="../media/image2.png"/><Relationship Id="rId5" Type="http://schemas.openxmlformats.org/officeDocument/2006/relationships/image" Target="../media/image1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8.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6.png"/><Relationship Id="rId5" Type="http://schemas.openxmlformats.org/officeDocument/2006/relationships/image" Target="../media/image5.png"/><Relationship Id="rId6"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txBox="1"/>
          <p:nvPr/>
        </p:nvSpPr>
        <p:spPr>
          <a:xfrm>
            <a:off x="3442375" y="2767325"/>
            <a:ext cx="3801900" cy="16773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chemeClr val="dk1"/>
              </a:buClr>
              <a:buFont typeface="Arial"/>
              <a:buNone/>
            </a:pPr>
            <a:r>
              <a:rPr lang="en-US" sz="1600">
                <a:solidFill>
                  <a:srgbClr val="7F7F7F"/>
                </a:solidFill>
              </a:rPr>
              <a:t>Building a series of low-cost turbidity sensors for lab and field use. </a:t>
            </a:r>
            <a:endParaRPr sz="1600">
              <a:solidFill>
                <a:srgbClr val="7F7F7F"/>
              </a:solidFill>
            </a:endParaRPr>
          </a:p>
          <a:p>
            <a:pPr indent="0" lvl="0" marL="0" rtl="0" algn="ctr">
              <a:spcBef>
                <a:spcPts val="0"/>
              </a:spcBef>
              <a:spcAft>
                <a:spcPts val="0"/>
              </a:spcAft>
              <a:buClr>
                <a:schemeClr val="dk1"/>
              </a:buClr>
              <a:buFont typeface="Arial"/>
              <a:buNone/>
            </a:pPr>
            <a:r>
              <a:t/>
            </a:r>
            <a:endParaRPr sz="1600">
              <a:solidFill>
                <a:srgbClr val="7F7F7F"/>
              </a:solidFill>
            </a:endParaRPr>
          </a:p>
          <a:p>
            <a:pPr indent="0" lvl="0" marL="0" rtl="0" algn="l">
              <a:spcBef>
                <a:spcPts val="0"/>
              </a:spcBef>
              <a:spcAft>
                <a:spcPts val="0"/>
              </a:spcAft>
              <a:buClr>
                <a:schemeClr val="dk1"/>
              </a:buClr>
              <a:buFont typeface="Arial"/>
              <a:buNone/>
            </a:pPr>
            <a:r>
              <a:t/>
            </a:r>
            <a:endParaRPr sz="1600">
              <a:solidFill>
                <a:srgbClr val="7F7F7F"/>
              </a:solidFill>
            </a:endParaRPr>
          </a:p>
          <a:p>
            <a:pPr indent="0" lvl="0" marL="0" rtl="0" algn="ctr">
              <a:spcBef>
                <a:spcPts val="0"/>
              </a:spcBef>
              <a:spcAft>
                <a:spcPts val="0"/>
              </a:spcAft>
              <a:buClr>
                <a:schemeClr val="dk1"/>
              </a:buClr>
              <a:buFont typeface="Arial"/>
              <a:buNone/>
            </a:pPr>
            <a:r>
              <a:rPr lang="en-US" sz="1600" u="sng">
                <a:solidFill>
                  <a:srgbClr val="7700C7"/>
                </a:solidFill>
                <a:hlinkClick r:id="rId3">
                  <a:extLst>
                    <a:ext uri="{A12FA001-AC4F-418D-AE19-62706E023703}">
                      <ahyp:hlinkClr val="tx"/>
                    </a:ext>
                  </a:extLst>
                </a:hlinkClick>
              </a:rPr>
              <a:t>https://aguaclara.github.io/sensor_dev/</a:t>
            </a:r>
            <a:r>
              <a:rPr lang="en-US" sz="1600">
                <a:solidFill>
                  <a:srgbClr val="7700C7"/>
                </a:solidFill>
              </a:rPr>
              <a:t>  </a:t>
            </a:r>
            <a:endParaRPr sz="1600">
              <a:solidFill>
                <a:srgbClr val="7700C7"/>
              </a:solidFill>
            </a:endParaRPr>
          </a:p>
          <a:p>
            <a:pPr indent="0" lvl="0" marL="0" rtl="0" algn="ctr">
              <a:spcBef>
                <a:spcPts val="0"/>
              </a:spcBef>
              <a:spcAft>
                <a:spcPts val="0"/>
              </a:spcAft>
              <a:buClr>
                <a:schemeClr val="dk1"/>
              </a:buClr>
              <a:buFont typeface="Arial"/>
              <a:buNone/>
            </a:pPr>
            <a:r>
              <a:t/>
            </a:r>
            <a:endParaRPr sz="1600">
              <a:solidFill>
                <a:srgbClr val="7F7F7F"/>
              </a:solidFill>
            </a:endParaRPr>
          </a:p>
        </p:txBody>
      </p:sp>
      <p:sp>
        <p:nvSpPr>
          <p:cNvPr id="85" name="Google Shape;85;p13"/>
          <p:cNvSpPr txBox="1"/>
          <p:nvPr/>
        </p:nvSpPr>
        <p:spPr>
          <a:xfrm>
            <a:off x="2648875" y="659300"/>
            <a:ext cx="5177700" cy="1892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6000">
                <a:solidFill>
                  <a:srgbClr val="595959"/>
                </a:solidFill>
              </a:rPr>
              <a:t>Sensor Development </a:t>
            </a:r>
            <a:endParaRPr sz="6000">
              <a:solidFill>
                <a:srgbClr val="595959"/>
              </a:solidFill>
            </a:endParaRPr>
          </a:p>
        </p:txBody>
      </p:sp>
      <p:pic>
        <p:nvPicPr>
          <p:cNvPr id="86" name="Google Shape;86;p13"/>
          <p:cNvPicPr preferRelativeResize="0"/>
          <p:nvPr/>
        </p:nvPicPr>
        <p:blipFill rotWithShape="1">
          <a:blip r:embed="rId4">
            <a:alphaModFix/>
          </a:blip>
          <a:srcRect b="0" l="0" r="0" t="0"/>
          <a:stretch/>
        </p:blipFill>
        <p:spPr>
          <a:xfrm>
            <a:off x="53825" y="1073525"/>
            <a:ext cx="2934525" cy="2885974"/>
          </a:xfrm>
          <a:prstGeom prst="rect">
            <a:avLst/>
          </a:prstGeom>
          <a:noFill/>
          <a:ln>
            <a:noFill/>
          </a:ln>
        </p:spPr>
      </p:pic>
      <p:sp>
        <p:nvSpPr>
          <p:cNvPr id="87" name="Google Shape;87;p13"/>
          <p:cNvSpPr txBox="1"/>
          <p:nvPr/>
        </p:nvSpPr>
        <p:spPr>
          <a:xfrm>
            <a:off x="4197675" y="4763425"/>
            <a:ext cx="4799100" cy="246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n-US" sz="1000">
                <a:solidFill>
                  <a:srgbClr val="7700C7"/>
                </a:solidFill>
              </a:rPr>
              <a:t>Sensor Development</a:t>
            </a:r>
            <a:r>
              <a:rPr b="1" lang="en-US" sz="1000">
                <a:solidFill>
                  <a:srgbClr val="7700C7"/>
                </a:solidFill>
              </a:rPr>
              <a:t> | Fabrication |</a:t>
            </a:r>
            <a:r>
              <a:rPr b="1" i="0" lang="en-US" sz="1000" u="none" cap="none" strike="noStrike">
                <a:solidFill>
                  <a:srgbClr val="0B68FF"/>
                </a:solidFill>
                <a:latin typeface="Arial"/>
                <a:ea typeface="Arial"/>
                <a:cs typeface="Arial"/>
                <a:sym typeface="Arial"/>
              </a:rPr>
              <a:t> </a:t>
            </a:r>
            <a:r>
              <a:rPr b="1" lang="en-US" sz="1000">
                <a:solidFill>
                  <a:srgbClr val="7F7F7F"/>
                </a:solidFill>
              </a:rPr>
              <a:t>Symposium</a:t>
            </a:r>
            <a:r>
              <a:rPr b="1" lang="en-US" sz="1000">
                <a:solidFill>
                  <a:srgbClr val="7F7F7F"/>
                </a:solidFill>
              </a:rPr>
              <a:t> Presentation Fall 2020</a:t>
            </a:r>
            <a:endParaRPr b="1" sz="1000">
              <a:solidFill>
                <a:srgbClr val="7F7F7F"/>
              </a:solidFill>
            </a:endParaRPr>
          </a:p>
          <a:p>
            <a:pPr indent="0" lvl="0" marL="0" marR="0" rtl="0" algn="r">
              <a:spcBef>
                <a:spcPts val="0"/>
              </a:spcBef>
              <a:spcAft>
                <a:spcPts val="0"/>
              </a:spcAft>
              <a:buNone/>
            </a:pPr>
            <a:r>
              <a:t/>
            </a:r>
            <a:endParaRPr b="1" sz="1000">
              <a:solidFill>
                <a:srgbClr val="7F7F7F"/>
              </a:solidFill>
            </a:endParaRPr>
          </a:p>
        </p:txBody>
      </p:sp>
      <p:sp>
        <p:nvSpPr>
          <p:cNvPr id="88" name="Google Shape;88;p13"/>
          <p:cNvSpPr/>
          <p:nvPr/>
        </p:nvSpPr>
        <p:spPr>
          <a:xfrm>
            <a:off x="6629400" y="0"/>
            <a:ext cx="2514600" cy="1425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9" name="Google Shape;89;p13"/>
          <p:cNvPicPr preferRelativeResize="0"/>
          <p:nvPr/>
        </p:nvPicPr>
        <p:blipFill rotWithShape="1">
          <a:blip r:embed="rId5">
            <a:alphaModFix/>
          </a:blip>
          <a:srcRect b="0" l="0" r="0" t="0"/>
          <a:stretch/>
        </p:blipFill>
        <p:spPr>
          <a:xfrm>
            <a:off x="7227500" y="66100"/>
            <a:ext cx="1869625" cy="593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22"/>
          <p:cNvPicPr preferRelativeResize="0"/>
          <p:nvPr/>
        </p:nvPicPr>
        <p:blipFill/>
        <p:spPr>
          <a:xfrm>
            <a:off x="7514491" y="45563"/>
            <a:ext cx="718200" cy="718200"/>
          </a:xfrm>
          <a:prstGeom prst="rect">
            <a:avLst/>
          </a:prstGeom>
          <a:solidFill>
            <a:srgbClr val="FFFFFF"/>
          </a:solidFill>
          <a:ln>
            <a:noFill/>
          </a:ln>
        </p:spPr>
      </p:pic>
      <p:sp>
        <p:nvSpPr>
          <p:cNvPr id="176" name="Google Shape;176;p22"/>
          <p:cNvSpPr txBox="1"/>
          <p:nvPr/>
        </p:nvSpPr>
        <p:spPr>
          <a:xfrm>
            <a:off x="4195325" y="4715350"/>
            <a:ext cx="47298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
        <p:nvSpPr>
          <p:cNvPr id="177" name="Google Shape;177;p22"/>
          <p:cNvSpPr txBox="1"/>
          <p:nvPr/>
        </p:nvSpPr>
        <p:spPr>
          <a:xfrm>
            <a:off x="108723" y="261825"/>
            <a:ext cx="695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7700C7"/>
                </a:solidFill>
              </a:rPr>
              <a:t>Testing Apparatus</a:t>
            </a:r>
            <a:endParaRPr b="0" i="0" sz="4000" u="none" cap="none" strike="noStrike">
              <a:solidFill>
                <a:srgbClr val="7700C7"/>
              </a:solidFill>
              <a:latin typeface="Arial"/>
              <a:ea typeface="Arial"/>
              <a:cs typeface="Arial"/>
              <a:sym typeface="Arial"/>
            </a:endParaRPr>
          </a:p>
        </p:txBody>
      </p:sp>
      <p:sp>
        <p:nvSpPr>
          <p:cNvPr id="178" name="Google Shape;178;p22"/>
          <p:cNvSpPr/>
          <p:nvPr/>
        </p:nvSpPr>
        <p:spPr>
          <a:xfrm>
            <a:off x="6629400" y="0"/>
            <a:ext cx="2514600" cy="1425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pic>
        <p:nvPicPr>
          <p:cNvPr id="179" name="Google Shape;179;p22"/>
          <p:cNvPicPr preferRelativeResize="0"/>
          <p:nvPr/>
        </p:nvPicPr>
        <p:blipFill>
          <a:blip r:embed="rId3">
            <a:alphaModFix/>
          </a:blip>
          <a:stretch>
            <a:fillRect/>
          </a:stretch>
        </p:blipFill>
        <p:spPr>
          <a:xfrm>
            <a:off x="578975" y="1577400"/>
            <a:ext cx="3731797" cy="2798848"/>
          </a:xfrm>
          <a:prstGeom prst="rect">
            <a:avLst/>
          </a:prstGeom>
          <a:noFill/>
          <a:ln>
            <a:noFill/>
          </a:ln>
        </p:spPr>
      </p:pic>
      <p:pic>
        <p:nvPicPr>
          <p:cNvPr id="180" name="Google Shape;180;p22"/>
          <p:cNvPicPr preferRelativeResize="0"/>
          <p:nvPr/>
        </p:nvPicPr>
        <p:blipFill>
          <a:blip r:embed="rId4">
            <a:alphaModFix/>
          </a:blip>
          <a:stretch>
            <a:fillRect/>
          </a:stretch>
        </p:blipFill>
        <p:spPr>
          <a:xfrm>
            <a:off x="4694326" y="1577400"/>
            <a:ext cx="3731797" cy="2798841"/>
          </a:xfrm>
          <a:prstGeom prst="rect">
            <a:avLst/>
          </a:prstGeom>
          <a:noFill/>
          <a:ln>
            <a:noFill/>
          </a:ln>
        </p:spPr>
      </p:pic>
      <p:pic>
        <p:nvPicPr>
          <p:cNvPr id="181" name="Google Shape;181;p22"/>
          <p:cNvPicPr preferRelativeResize="0"/>
          <p:nvPr/>
        </p:nvPicPr>
        <p:blipFill rotWithShape="1">
          <a:blip r:embed="rId5">
            <a:alphaModFix/>
          </a:blip>
          <a:srcRect b="0" l="0" r="0" t="0"/>
          <a:stretch/>
        </p:blipFill>
        <p:spPr>
          <a:xfrm>
            <a:off x="7227500" y="66100"/>
            <a:ext cx="1869625" cy="593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23"/>
          <p:cNvPicPr preferRelativeResize="0"/>
          <p:nvPr/>
        </p:nvPicPr>
        <p:blipFill/>
        <p:spPr>
          <a:xfrm>
            <a:off x="7514491" y="45563"/>
            <a:ext cx="718200" cy="718200"/>
          </a:xfrm>
          <a:prstGeom prst="rect">
            <a:avLst/>
          </a:prstGeom>
          <a:solidFill>
            <a:srgbClr val="FFFFFF"/>
          </a:solidFill>
          <a:ln>
            <a:noFill/>
          </a:ln>
        </p:spPr>
      </p:pic>
      <p:sp>
        <p:nvSpPr>
          <p:cNvPr id="187" name="Google Shape;187;p23"/>
          <p:cNvSpPr txBox="1"/>
          <p:nvPr/>
        </p:nvSpPr>
        <p:spPr>
          <a:xfrm>
            <a:off x="135329" y="27018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7700C7"/>
                </a:solidFill>
              </a:rPr>
              <a:t>Sludge Judge</a:t>
            </a:r>
            <a:endParaRPr b="0" i="0" sz="4000" u="none" cap="none" strike="noStrike">
              <a:solidFill>
                <a:srgbClr val="7700C7"/>
              </a:solidFill>
              <a:latin typeface="Arial"/>
              <a:ea typeface="Arial"/>
              <a:cs typeface="Arial"/>
              <a:sym typeface="Arial"/>
            </a:endParaRPr>
          </a:p>
        </p:txBody>
      </p:sp>
      <p:sp>
        <p:nvSpPr>
          <p:cNvPr id="188" name="Google Shape;188;p23"/>
          <p:cNvSpPr txBox="1"/>
          <p:nvPr/>
        </p:nvSpPr>
        <p:spPr>
          <a:xfrm>
            <a:off x="215375" y="1687675"/>
            <a:ext cx="7662000" cy="230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595959"/>
                </a:solidFill>
              </a:rPr>
              <a:t>Sludge Judge will be used inside of the floc hopper in order to </a:t>
            </a:r>
            <a:r>
              <a:rPr lang="en-US" sz="2400">
                <a:solidFill>
                  <a:srgbClr val="595959"/>
                </a:solidFill>
              </a:rPr>
              <a:t>determine</a:t>
            </a:r>
            <a:r>
              <a:rPr lang="en-US" sz="2400">
                <a:solidFill>
                  <a:srgbClr val="595959"/>
                </a:solidFill>
              </a:rPr>
              <a:t> the sludge blanket height so that it can then be emptied, thus increasing efficiency of plant.</a:t>
            </a:r>
            <a:endParaRPr sz="2400">
              <a:solidFill>
                <a:srgbClr val="595959"/>
              </a:solidFill>
            </a:endParaRPr>
          </a:p>
          <a:p>
            <a:pPr indent="0" lvl="0" marL="0" marR="0" rtl="0" algn="l">
              <a:spcBef>
                <a:spcPts val="0"/>
              </a:spcBef>
              <a:spcAft>
                <a:spcPts val="0"/>
              </a:spcAft>
              <a:buNone/>
            </a:pPr>
            <a:r>
              <a:t/>
            </a:r>
            <a:endParaRPr sz="2400">
              <a:solidFill>
                <a:srgbClr val="595959"/>
              </a:solidFill>
            </a:endParaRPr>
          </a:p>
          <a:p>
            <a:pPr indent="0" lvl="0" marL="0" rtl="0" algn="l">
              <a:spcBef>
                <a:spcPts val="0"/>
              </a:spcBef>
              <a:spcAft>
                <a:spcPts val="0"/>
              </a:spcAft>
              <a:buNone/>
            </a:pPr>
            <a:r>
              <a:t/>
            </a:r>
            <a:endParaRPr sz="2400">
              <a:solidFill>
                <a:srgbClr val="595959"/>
              </a:solidFill>
            </a:endParaRPr>
          </a:p>
          <a:p>
            <a:pPr indent="0" lvl="0" marL="914400" marR="0" rtl="0" algn="l">
              <a:spcBef>
                <a:spcPts val="0"/>
              </a:spcBef>
              <a:spcAft>
                <a:spcPts val="0"/>
              </a:spcAft>
              <a:buNone/>
            </a:pPr>
            <a:r>
              <a:t/>
            </a:r>
            <a:endParaRPr sz="2400">
              <a:solidFill>
                <a:srgbClr val="595959"/>
              </a:solidFill>
            </a:endParaRPr>
          </a:p>
          <a:p>
            <a:pPr indent="0" lvl="0" marL="0" marR="0" rtl="0" algn="l">
              <a:spcBef>
                <a:spcPts val="0"/>
              </a:spcBef>
              <a:spcAft>
                <a:spcPts val="0"/>
              </a:spcAft>
              <a:buNone/>
            </a:pPr>
            <a:r>
              <a:t/>
            </a:r>
            <a:endParaRPr sz="2400">
              <a:solidFill>
                <a:srgbClr val="595959"/>
              </a:solidFill>
            </a:endParaRPr>
          </a:p>
        </p:txBody>
      </p:sp>
      <p:sp>
        <p:nvSpPr>
          <p:cNvPr id="189" name="Google Shape;189;p23"/>
          <p:cNvSpPr/>
          <p:nvPr/>
        </p:nvSpPr>
        <p:spPr>
          <a:xfrm>
            <a:off x="6629400" y="0"/>
            <a:ext cx="2514600" cy="1425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90" name="Google Shape;190;p23"/>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pic>
        <p:nvPicPr>
          <p:cNvPr id="191" name="Google Shape;191;p23"/>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24"/>
          <p:cNvPicPr preferRelativeResize="0"/>
          <p:nvPr/>
        </p:nvPicPr>
        <p:blipFill/>
        <p:spPr>
          <a:xfrm>
            <a:off x="7514491" y="45563"/>
            <a:ext cx="718200" cy="718200"/>
          </a:xfrm>
          <a:prstGeom prst="rect">
            <a:avLst/>
          </a:prstGeom>
          <a:solidFill>
            <a:srgbClr val="FFFFFF"/>
          </a:solidFill>
          <a:ln>
            <a:noFill/>
          </a:ln>
        </p:spPr>
      </p:pic>
      <p:sp>
        <p:nvSpPr>
          <p:cNvPr id="197" name="Google Shape;197;p24"/>
          <p:cNvSpPr txBox="1"/>
          <p:nvPr/>
        </p:nvSpPr>
        <p:spPr>
          <a:xfrm>
            <a:off x="4126375" y="4763425"/>
            <a:ext cx="48705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
        <p:nvSpPr>
          <p:cNvPr id="198" name="Google Shape;198;p24"/>
          <p:cNvSpPr txBox="1"/>
          <p:nvPr/>
        </p:nvSpPr>
        <p:spPr>
          <a:xfrm>
            <a:off x="152500" y="262050"/>
            <a:ext cx="6466500" cy="9009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3000">
                <a:solidFill>
                  <a:srgbClr val="7700C7"/>
                </a:solidFill>
              </a:rPr>
              <a:t>Sludge Blanket Measurement Tool (Old vs New)</a:t>
            </a:r>
            <a:endParaRPr b="0" i="0" sz="3000" u="none" cap="none" strike="noStrike">
              <a:solidFill>
                <a:srgbClr val="7700C7"/>
              </a:solidFill>
              <a:latin typeface="Arial"/>
              <a:ea typeface="Arial"/>
              <a:cs typeface="Arial"/>
              <a:sym typeface="Arial"/>
            </a:endParaRPr>
          </a:p>
        </p:txBody>
      </p:sp>
      <p:sp>
        <p:nvSpPr>
          <p:cNvPr id="199" name="Google Shape;199;p24"/>
          <p:cNvSpPr txBox="1"/>
          <p:nvPr/>
        </p:nvSpPr>
        <p:spPr>
          <a:xfrm>
            <a:off x="152500" y="924550"/>
            <a:ext cx="4309200" cy="3970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2000">
              <a:solidFill>
                <a:srgbClr val="595959"/>
              </a:solidFill>
              <a:latin typeface="Calibri"/>
              <a:ea typeface="Calibri"/>
              <a:cs typeface="Calibri"/>
              <a:sym typeface="Calibri"/>
            </a:endParaRPr>
          </a:p>
          <a:p>
            <a:pPr indent="0" lvl="0" marL="457200" rtl="0" algn="l">
              <a:spcBef>
                <a:spcPts val="0"/>
              </a:spcBef>
              <a:spcAft>
                <a:spcPts val="0"/>
              </a:spcAft>
              <a:buNone/>
            </a:pPr>
            <a:r>
              <a:t/>
            </a:r>
            <a:endParaRPr sz="2000">
              <a:solidFill>
                <a:srgbClr val="595959"/>
              </a:solidFill>
              <a:latin typeface="Calibri"/>
              <a:ea typeface="Calibri"/>
              <a:cs typeface="Calibri"/>
              <a:sym typeface="Calibri"/>
            </a:endParaRPr>
          </a:p>
          <a:p>
            <a:pPr indent="0" lvl="0" marL="457200" rtl="0" algn="l">
              <a:spcBef>
                <a:spcPts val="0"/>
              </a:spcBef>
              <a:spcAft>
                <a:spcPts val="0"/>
              </a:spcAft>
              <a:buNone/>
            </a:pPr>
            <a:r>
              <a:t/>
            </a:r>
            <a:endParaRPr sz="2000">
              <a:solidFill>
                <a:srgbClr val="595959"/>
              </a:solidFill>
              <a:latin typeface="Calibri"/>
              <a:ea typeface="Calibri"/>
              <a:cs typeface="Calibri"/>
              <a:sym typeface="Calibri"/>
            </a:endParaRPr>
          </a:p>
        </p:txBody>
      </p:sp>
      <p:sp>
        <p:nvSpPr>
          <p:cNvPr id="200" name="Google Shape;200;p24"/>
          <p:cNvSpPr/>
          <p:nvPr/>
        </p:nvSpPr>
        <p:spPr>
          <a:xfrm>
            <a:off x="6629400" y="0"/>
            <a:ext cx="2514600" cy="1425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pic>
        <p:nvPicPr>
          <p:cNvPr id="201" name="Google Shape;201;p24"/>
          <p:cNvPicPr preferRelativeResize="0"/>
          <p:nvPr/>
        </p:nvPicPr>
        <p:blipFill>
          <a:blip r:embed="rId3">
            <a:alphaModFix/>
          </a:blip>
          <a:stretch>
            <a:fillRect/>
          </a:stretch>
        </p:blipFill>
        <p:spPr>
          <a:xfrm>
            <a:off x="273400" y="1321338"/>
            <a:ext cx="4067399" cy="3283699"/>
          </a:xfrm>
          <a:prstGeom prst="rect">
            <a:avLst/>
          </a:prstGeom>
          <a:noFill/>
          <a:ln>
            <a:noFill/>
          </a:ln>
        </p:spPr>
      </p:pic>
      <p:pic>
        <p:nvPicPr>
          <p:cNvPr id="202" name="Google Shape;202;p24"/>
          <p:cNvPicPr preferRelativeResize="0"/>
          <p:nvPr/>
        </p:nvPicPr>
        <p:blipFill rotWithShape="1">
          <a:blip r:embed="rId4">
            <a:alphaModFix/>
          </a:blip>
          <a:srcRect b="0" l="0" r="0" t="0"/>
          <a:stretch/>
        </p:blipFill>
        <p:spPr>
          <a:xfrm>
            <a:off x="7227500" y="66100"/>
            <a:ext cx="1869625" cy="593200"/>
          </a:xfrm>
          <a:prstGeom prst="rect">
            <a:avLst/>
          </a:prstGeom>
          <a:noFill/>
          <a:ln>
            <a:noFill/>
          </a:ln>
        </p:spPr>
      </p:pic>
      <p:pic>
        <p:nvPicPr>
          <p:cNvPr id="203" name="Google Shape;203;p24"/>
          <p:cNvPicPr preferRelativeResize="0"/>
          <p:nvPr/>
        </p:nvPicPr>
        <p:blipFill>
          <a:blip r:embed="rId5">
            <a:alphaModFix/>
          </a:blip>
          <a:stretch>
            <a:fillRect/>
          </a:stretch>
        </p:blipFill>
        <p:spPr>
          <a:xfrm>
            <a:off x="4618398" y="1425001"/>
            <a:ext cx="3886452" cy="32836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25"/>
          <p:cNvPicPr preferRelativeResize="0"/>
          <p:nvPr/>
        </p:nvPicPr>
        <p:blipFill/>
        <p:spPr>
          <a:xfrm>
            <a:off x="7514491" y="45563"/>
            <a:ext cx="718200" cy="718200"/>
          </a:xfrm>
          <a:prstGeom prst="rect">
            <a:avLst/>
          </a:prstGeom>
          <a:solidFill>
            <a:srgbClr val="FFFFFF"/>
          </a:solidFill>
          <a:ln>
            <a:noFill/>
          </a:ln>
        </p:spPr>
      </p:pic>
      <p:sp>
        <p:nvSpPr>
          <p:cNvPr id="209" name="Google Shape;209;p25"/>
          <p:cNvSpPr txBox="1"/>
          <p:nvPr/>
        </p:nvSpPr>
        <p:spPr>
          <a:xfrm>
            <a:off x="4126375" y="4763425"/>
            <a:ext cx="48705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
        <p:nvSpPr>
          <p:cNvPr id="210" name="Google Shape;210;p25"/>
          <p:cNvSpPr txBox="1"/>
          <p:nvPr/>
        </p:nvSpPr>
        <p:spPr>
          <a:xfrm>
            <a:off x="162900" y="45575"/>
            <a:ext cx="6466500" cy="7182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3000">
                <a:solidFill>
                  <a:srgbClr val="7700C7"/>
                </a:solidFill>
              </a:rPr>
              <a:t>Market </a:t>
            </a:r>
            <a:r>
              <a:rPr lang="en-US" sz="3000">
                <a:solidFill>
                  <a:srgbClr val="7700C7"/>
                </a:solidFill>
              </a:rPr>
              <a:t>Sludge Judge</a:t>
            </a:r>
            <a:r>
              <a:rPr lang="en-US" sz="3000">
                <a:solidFill>
                  <a:srgbClr val="7700C7"/>
                </a:solidFill>
              </a:rPr>
              <a:t> (How it works)</a:t>
            </a:r>
            <a:endParaRPr b="0" i="0" sz="3000" u="none" cap="none" strike="noStrike">
              <a:solidFill>
                <a:srgbClr val="7700C7"/>
              </a:solidFill>
              <a:latin typeface="Arial"/>
              <a:ea typeface="Arial"/>
              <a:cs typeface="Arial"/>
              <a:sym typeface="Arial"/>
            </a:endParaRPr>
          </a:p>
        </p:txBody>
      </p:sp>
      <p:sp>
        <p:nvSpPr>
          <p:cNvPr id="211" name="Google Shape;211;p25"/>
          <p:cNvSpPr/>
          <p:nvPr/>
        </p:nvSpPr>
        <p:spPr>
          <a:xfrm>
            <a:off x="6629400" y="0"/>
            <a:ext cx="2514600" cy="1425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pic>
        <p:nvPicPr>
          <p:cNvPr id="212" name="Google Shape;212;p25"/>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pic>
        <p:nvPicPr>
          <p:cNvPr id="213" name="Google Shape;213;p25"/>
          <p:cNvPicPr preferRelativeResize="0"/>
          <p:nvPr/>
        </p:nvPicPr>
        <p:blipFill>
          <a:blip r:embed="rId4">
            <a:alphaModFix/>
          </a:blip>
          <a:stretch>
            <a:fillRect/>
          </a:stretch>
        </p:blipFill>
        <p:spPr>
          <a:xfrm>
            <a:off x="2790102" y="1127902"/>
            <a:ext cx="3563799" cy="3563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26"/>
          <p:cNvPicPr preferRelativeResize="0"/>
          <p:nvPr/>
        </p:nvPicPr>
        <p:blipFill/>
        <p:spPr>
          <a:xfrm>
            <a:off x="7514491" y="45563"/>
            <a:ext cx="718200" cy="718200"/>
          </a:xfrm>
          <a:prstGeom prst="rect">
            <a:avLst/>
          </a:prstGeom>
          <a:solidFill>
            <a:srgbClr val="FFFFFF"/>
          </a:solidFill>
          <a:ln>
            <a:noFill/>
          </a:ln>
        </p:spPr>
      </p:pic>
      <p:sp>
        <p:nvSpPr>
          <p:cNvPr id="219" name="Google Shape;219;p26"/>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7700C7"/>
                </a:solidFill>
              </a:rPr>
              <a:t>Future Tasks</a:t>
            </a:r>
            <a:endParaRPr b="0" i="0" sz="4000" u="none" cap="none" strike="noStrike">
              <a:solidFill>
                <a:srgbClr val="7700C7"/>
              </a:solidFill>
              <a:latin typeface="Arial"/>
              <a:ea typeface="Arial"/>
              <a:cs typeface="Arial"/>
              <a:sym typeface="Arial"/>
            </a:endParaRPr>
          </a:p>
        </p:txBody>
      </p:sp>
      <p:sp>
        <p:nvSpPr>
          <p:cNvPr id="220" name="Google Shape;220;p26"/>
          <p:cNvSpPr txBox="1"/>
          <p:nvPr/>
        </p:nvSpPr>
        <p:spPr>
          <a:xfrm>
            <a:off x="184350" y="887700"/>
            <a:ext cx="8622900" cy="4101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b="1" lang="en-US" sz="2000">
                <a:solidFill>
                  <a:srgbClr val="595959"/>
                </a:solidFill>
              </a:rPr>
              <a:t>Dissolved Organics Sensor</a:t>
            </a:r>
            <a:endParaRPr b="1" sz="2000">
              <a:solidFill>
                <a:srgbClr val="595959"/>
              </a:solidFill>
            </a:endParaRPr>
          </a:p>
          <a:p>
            <a:pPr indent="-355600" lvl="0" marL="457200" rtl="0" algn="l">
              <a:spcBef>
                <a:spcPts val="0"/>
              </a:spcBef>
              <a:spcAft>
                <a:spcPts val="0"/>
              </a:spcAft>
              <a:buClr>
                <a:srgbClr val="595959"/>
              </a:buClr>
              <a:buSzPts val="2000"/>
              <a:buChar char="-"/>
            </a:pPr>
            <a:r>
              <a:rPr lang="en-US" sz="2000">
                <a:solidFill>
                  <a:srgbClr val="595959"/>
                </a:solidFill>
              </a:rPr>
              <a:t>Set up the IR sensor.</a:t>
            </a:r>
            <a:endParaRPr sz="2000">
              <a:solidFill>
                <a:srgbClr val="595959"/>
              </a:solidFill>
            </a:endParaRPr>
          </a:p>
          <a:p>
            <a:pPr indent="-355600" lvl="0" marL="457200" rtl="0" algn="l">
              <a:spcBef>
                <a:spcPts val="0"/>
              </a:spcBef>
              <a:spcAft>
                <a:spcPts val="0"/>
              </a:spcAft>
              <a:buClr>
                <a:srgbClr val="595959"/>
              </a:buClr>
              <a:buSzPts val="2000"/>
              <a:buChar char="-"/>
            </a:pPr>
            <a:r>
              <a:rPr lang="en-US" sz="2000">
                <a:solidFill>
                  <a:srgbClr val="595959"/>
                </a:solidFill>
              </a:rPr>
              <a:t>Use sensor to measure the turbidity of samples with varying concentrations of clay dissolved in water.</a:t>
            </a:r>
            <a:endParaRPr sz="2000">
              <a:solidFill>
                <a:srgbClr val="595959"/>
              </a:solidFill>
            </a:endParaRPr>
          </a:p>
          <a:p>
            <a:pPr indent="-355600" lvl="0" marL="457200" rtl="0" algn="l">
              <a:spcBef>
                <a:spcPts val="0"/>
              </a:spcBef>
              <a:spcAft>
                <a:spcPts val="0"/>
              </a:spcAft>
              <a:buClr>
                <a:srgbClr val="595959"/>
              </a:buClr>
              <a:buSzPts val="2000"/>
              <a:buChar char="-"/>
            </a:pPr>
            <a:r>
              <a:rPr lang="en-US" sz="2000">
                <a:solidFill>
                  <a:srgbClr val="595959"/>
                </a:solidFill>
              </a:rPr>
              <a:t>Compare results to market turbidimeters and produce a calibration curve.</a:t>
            </a:r>
            <a:endParaRPr sz="2000">
              <a:solidFill>
                <a:srgbClr val="595959"/>
              </a:solidFill>
            </a:endParaRPr>
          </a:p>
          <a:p>
            <a:pPr indent="0" lvl="0" marL="0" rtl="0" algn="l">
              <a:lnSpc>
                <a:spcPct val="100000"/>
              </a:lnSpc>
              <a:spcBef>
                <a:spcPts val="0"/>
              </a:spcBef>
              <a:spcAft>
                <a:spcPts val="0"/>
              </a:spcAft>
              <a:buNone/>
            </a:pPr>
            <a:r>
              <a:t/>
            </a:r>
            <a:endParaRPr b="1" sz="2000">
              <a:solidFill>
                <a:srgbClr val="595959"/>
              </a:solidFill>
            </a:endParaRPr>
          </a:p>
          <a:p>
            <a:pPr indent="0" lvl="0" marL="0" rtl="0" algn="l">
              <a:lnSpc>
                <a:spcPct val="100000"/>
              </a:lnSpc>
              <a:spcBef>
                <a:spcPts val="0"/>
              </a:spcBef>
              <a:spcAft>
                <a:spcPts val="0"/>
              </a:spcAft>
              <a:buNone/>
            </a:pPr>
            <a:r>
              <a:rPr b="1" lang="en-US" sz="2000">
                <a:solidFill>
                  <a:srgbClr val="595959"/>
                </a:solidFill>
              </a:rPr>
              <a:t>Sludge Judge</a:t>
            </a:r>
            <a:endParaRPr b="1" sz="2000">
              <a:solidFill>
                <a:srgbClr val="595959"/>
              </a:solidFill>
            </a:endParaRPr>
          </a:p>
          <a:p>
            <a:pPr indent="-355600" lvl="0" marL="457200" rtl="0" algn="l">
              <a:lnSpc>
                <a:spcPct val="100000"/>
              </a:lnSpc>
              <a:spcBef>
                <a:spcPts val="0"/>
              </a:spcBef>
              <a:spcAft>
                <a:spcPts val="0"/>
              </a:spcAft>
              <a:buClr>
                <a:srgbClr val="595959"/>
              </a:buClr>
              <a:buSzPts val="2000"/>
              <a:buChar char="-"/>
            </a:pPr>
            <a:r>
              <a:rPr lang="en-US" sz="2000">
                <a:solidFill>
                  <a:srgbClr val="595959"/>
                </a:solidFill>
              </a:rPr>
              <a:t>Conduct additional research on sludge judge usage in water treatment</a:t>
            </a:r>
            <a:endParaRPr sz="2000">
              <a:solidFill>
                <a:srgbClr val="595959"/>
              </a:solidFill>
            </a:endParaRPr>
          </a:p>
          <a:p>
            <a:pPr indent="-355600" lvl="0" marL="457200" rtl="0" algn="l">
              <a:lnSpc>
                <a:spcPct val="100000"/>
              </a:lnSpc>
              <a:spcBef>
                <a:spcPts val="0"/>
              </a:spcBef>
              <a:spcAft>
                <a:spcPts val="0"/>
              </a:spcAft>
              <a:buClr>
                <a:srgbClr val="595959"/>
              </a:buClr>
              <a:buSzPts val="2000"/>
              <a:buChar char="-"/>
            </a:pPr>
            <a:r>
              <a:rPr lang="en-US" sz="2000">
                <a:solidFill>
                  <a:srgbClr val="595959"/>
                </a:solidFill>
              </a:rPr>
              <a:t>Identify specific sludge judge parameters for the plants</a:t>
            </a:r>
            <a:endParaRPr sz="2000">
              <a:solidFill>
                <a:srgbClr val="595959"/>
              </a:solidFill>
            </a:endParaRPr>
          </a:p>
          <a:p>
            <a:pPr indent="-355600" lvl="0" marL="457200" rtl="0" algn="l">
              <a:lnSpc>
                <a:spcPct val="100000"/>
              </a:lnSpc>
              <a:spcBef>
                <a:spcPts val="0"/>
              </a:spcBef>
              <a:spcAft>
                <a:spcPts val="0"/>
              </a:spcAft>
              <a:buClr>
                <a:srgbClr val="595959"/>
              </a:buClr>
              <a:buSzPts val="2000"/>
              <a:buChar char="-"/>
            </a:pPr>
            <a:r>
              <a:rPr lang="en-US" sz="2000">
                <a:solidFill>
                  <a:srgbClr val="595959"/>
                </a:solidFill>
              </a:rPr>
              <a:t>Design a preliminary model of a sludge judge</a:t>
            </a:r>
            <a:endParaRPr sz="2000">
              <a:solidFill>
                <a:srgbClr val="595959"/>
              </a:solidFill>
            </a:endParaRPr>
          </a:p>
        </p:txBody>
      </p:sp>
      <p:sp>
        <p:nvSpPr>
          <p:cNvPr id="221" name="Google Shape;221;p26"/>
          <p:cNvSpPr/>
          <p:nvPr/>
        </p:nvSpPr>
        <p:spPr>
          <a:xfrm>
            <a:off x="6629400" y="0"/>
            <a:ext cx="2514600" cy="1425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2" name="Google Shape;222;p26"/>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pic>
        <p:nvPicPr>
          <p:cNvPr id="223" name="Google Shape;223;p26"/>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27"/>
          <p:cNvPicPr preferRelativeResize="0"/>
          <p:nvPr/>
        </p:nvPicPr>
        <p:blipFill/>
        <p:spPr>
          <a:xfrm>
            <a:off x="7514491" y="45563"/>
            <a:ext cx="718200" cy="718200"/>
          </a:xfrm>
          <a:prstGeom prst="rect">
            <a:avLst/>
          </a:prstGeom>
          <a:solidFill>
            <a:srgbClr val="FFFFFF"/>
          </a:solidFill>
          <a:ln>
            <a:noFill/>
          </a:ln>
        </p:spPr>
      </p:pic>
      <p:sp>
        <p:nvSpPr>
          <p:cNvPr id="229" name="Google Shape;229;p27"/>
          <p:cNvSpPr txBox="1"/>
          <p:nvPr/>
        </p:nvSpPr>
        <p:spPr>
          <a:xfrm>
            <a:off x="1878150" y="1632150"/>
            <a:ext cx="5387700" cy="13668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chemeClr val="dk1"/>
              </a:buClr>
              <a:buFont typeface="Arial"/>
              <a:buNone/>
            </a:pPr>
            <a:r>
              <a:rPr lang="en-US" sz="4800">
                <a:solidFill>
                  <a:srgbClr val="7700C7"/>
                </a:solidFill>
              </a:rPr>
              <a:t>Thank You</a:t>
            </a:r>
            <a:endParaRPr b="0" i="0" sz="4800" u="none" cap="none" strike="noStrike">
              <a:solidFill>
                <a:srgbClr val="7700C7"/>
              </a:solidFill>
              <a:latin typeface="Arial"/>
              <a:ea typeface="Arial"/>
              <a:cs typeface="Arial"/>
              <a:sym typeface="Arial"/>
            </a:endParaRPr>
          </a:p>
        </p:txBody>
      </p:sp>
      <p:sp>
        <p:nvSpPr>
          <p:cNvPr id="230" name="Google Shape;230;p27"/>
          <p:cNvSpPr txBox="1"/>
          <p:nvPr/>
        </p:nvSpPr>
        <p:spPr>
          <a:xfrm>
            <a:off x="0" y="3254571"/>
            <a:ext cx="2167800" cy="593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a:t>Winnie Chan</a:t>
            </a:r>
            <a:endParaRPr/>
          </a:p>
          <a:p>
            <a:pPr indent="0" lvl="0" marL="0" marR="0" rtl="0" algn="ctr">
              <a:spcBef>
                <a:spcPts val="0"/>
              </a:spcBef>
              <a:spcAft>
                <a:spcPts val="0"/>
              </a:spcAft>
              <a:buNone/>
            </a:pPr>
            <a:r>
              <a:rPr lang="en-US" u="sng">
                <a:solidFill>
                  <a:srgbClr val="7700C7"/>
                </a:solidFill>
              </a:rPr>
              <a:t>wc436</a:t>
            </a:r>
            <a:r>
              <a:rPr lang="en-US" u="sng">
                <a:solidFill>
                  <a:srgbClr val="7700C7"/>
                </a:solidFill>
              </a:rPr>
              <a:t>@cornell.edu</a:t>
            </a:r>
            <a:endParaRPr u="sng">
              <a:solidFill>
                <a:srgbClr val="7700C7"/>
              </a:solidFill>
            </a:endParaRPr>
          </a:p>
        </p:txBody>
      </p:sp>
      <p:sp>
        <p:nvSpPr>
          <p:cNvPr id="231" name="Google Shape;231;p27"/>
          <p:cNvSpPr txBox="1"/>
          <p:nvPr/>
        </p:nvSpPr>
        <p:spPr>
          <a:xfrm>
            <a:off x="1878150" y="3254575"/>
            <a:ext cx="2791200" cy="593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a:t>Payton Hunter</a:t>
            </a:r>
            <a:endParaRPr/>
          </a:p>
          <a:p>
            <a:pPr indent="0" lvl="0" marL="0" marR="0" rtl="0" algn="ctr">
              <a:spcBef>
                <a:spcPts val="0"/>
              </a:spcBef>
              <a:spcAft>
                <a:spcPts val="0"/>
              </a:spcAft>
              <a:buNone/>
            </a:pPr>
            <a:r>
              <a:rPr lang="en-US" u="sng">
                <a:solidFill>
                  <a:srgbClr val="7700C7"/>
                </a:solidFill>
              </a:rPr>
              <a:t>prh64</a:t>
            </a:r>
            <a:r>
              <a:rPr lang="en-US" u="sng">
                <a:solidFill>
                  <a:srgbClr val="7700C7"/>
                </a:solidFill>
              </a:rPr>
              <a:t>@cornell.edu</a:t>
            </a:r>
            <a:endParaRPr u="sng">
              <a:solidFill>
                <a:srgbClr val="7700C7"/>
              </a:solidFill>
            </a:endParaRPr>
          </a:p>
        </p:txBody>
      </p:sp>
      <p:sp>
        <p:nvSpPr>
          <p:cNvPr id="232" name="Google Shape;232;p27"/>
          <p:cNvSpPr txBox="1"/>
          <p:nvPr/>
        </p:nvSpPr>
        <p:spPr>
          <a:xfrm>
            <a:off x="4518375" y="3254571"/>
            <a:ext cx="2167800" cy="593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a:t>Kaleigh Soucy</a:t>
            </a:r>
            <a:endParaRPr/>
          </a:p>
          <a:p>
            <a:pPr indent="0" lvl="0" marL="0" rtl="0" algn="ctr">
              <a:spcBef>
                <a:spcPts val="0"/>
              </a:spcBef>
              <a:spcAft>
                <a:spcPts val="0"/>
              </a:spcAft>
              <a:buClr>
                <a:schemeClr val="dk1"/>
              </a:buClr>
              <a:buFont typeface="Arial"/>
              <a:buNone/>
            </a:pPr>
            <a:r>
              <a:rPr lang="en-US" u="sng">
                <a:solidFill>
                  <a:srgbClr val="7700C7"/>
                </a:solidFill>
              </a:rPr>
              <a:t>krs258</a:t>
            </a:r>
            <a:r>
              <a:rPr lang="en-US" u="sng">
                <a:solidFill>
                  <a:srgbClr val="7700C7"/>
                </a:solidFill>
              </a:rPr>
              <a:t>@cornell.edu</a:t>
            </a:r>
            <a:endParaRPr u="sng">
              <a:solidFill>
                <a:srgbClr val="7700C7"/>
              </a:solidFill>
            </a:endParaRPr>
          </a:p>
          <a:p>
            <a:pPr indent="0" lvl="0" marL="0" marR="0" rtl="0" algn="l">
              <a:spcBef>
                <a:spcPts val="0"/>
              </a:spcBef>
              <a:spcAft>
                <a:spcPts val="0"/>
              </a:spcAft>
              <a:buNone/>
            </a:pPr>
            <a:r>
              <a:t/>
            </a:r>
            <a:endParaRPr/>
          </a:p>
          <a:p>
            <a:pPr indent="0" lvl="0" marL="0" marR="0" rtl="0" algn="l">
              <a:spcBef>
                <a:spcPts val="0"/>
              </a:spcBef>
              <a:spcAft>
                <a:spcPts val="0"/>
              </a:spcAft>
              <a:buNone/>
            </a:pPr>
            <a:r>
              <a:t/>
            </a:r>
            <a:endParaRPr u="sng">
              <a:solidFill>
                <a:srgbClr val="7700C7"/>
              </a:solidFill>
            </a:endParaRPr>
          </a:p>
        </p:txBody>
      </p:sp>
      <p:sp>
        <p:nvSpPr>
          <p:cNvPr id="233" name="Google Shape;233;p27"/>
          <p:cNvSpPr/>
          <p:nvPr/>
        </p:nvSpPr>
        <p:spPr>
          <a:xfrm>
            <a:off x="6629400" y="0"/>
            <a:ext cx="2514600" cy="1425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4" name="Google Shape;234;p27"/>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pic>
        <p:nvPicPr>
          <p:cNvPr id="235" name="Google Shape;235;p27"/>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
        <p:nvSpPr>
          <p:cNvPr id="236" name="Google Shape;236;p27"/>
          <p:cNvSpPr txBox="1"/>
          <p:nvPr/>
        </p:nvSpPr>
        <p:spPr>
          <a:xfrm>
            <a:off x="6802800" y="3254572"/>
            <a:ext cx="2167800" cy="593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a:t>Sanjana Uddin</a:t>
            </a:r>
            <a:endParaRPr/>
          </a:p>
          <a:p>
            <a:pPr indent="0" lvl="0" marL="0" rtl="0" algn="ctr">
              <a:spcBef>
                <a:spcPts val="0"/>
              </a:spcBef>
              <a:spcAft>
                <a:spcPts val="0"/>
              </a:spcAft>
              <a:buClr>
                <a:schemeClr val="dk1"/>
              </a:buClr>
              <a:buFont typeface="Arial"/>
              <a:buNone/>
            </a:pPr>
            <a:r>
              <a:rPr lang="en-US" u="sng">
                <a:solidFill>
                  <a:srgbClr val="7700C7"/>
                </a:solidFill>
              </a:rPr>
              <a:t>ssu3</a:t>
            </a:r>
            <a:r>
              <a:rPr lang="en-US" u="sng">
                <a:solidFill>
                  <a:srgbClr val="7700C7"/>
                </a:solidFill>
              </a:rPr>
              <a:t>@cornell.edu</a:t>
            </a:r>
            <a:endParaRPr u="sng">
              <a:solidFill>
                <a:srgbClr val="7700C7"/>
              </a:solidFill>
            </a:endParaRPr>
          </a:p>
          <a:p>
            <a:pPr indent="0" lvl="0" marL="0" marR="0" rtl="0" algn="l">
              <a:spcBef>
                <a:spcPts val="0"/>
              </a:spcBef>
              <a:spcAft>
                <a:spcPts val="0"/>
              </a:spcAft>
              <a:buNone/>
            </a:pPr>
            <a:r>
              <a:t/>
            </a:r>
            <a:endParaRPr/>
          </a:p>
          <a:p>
            <a:pPr indent="0" lvl="0" marL="0" marR="0" rtl="0" algn="l">
              <a:spcBef>
                <a:spcPts val="0"/>
              </a:spcBef>
              <a:spcAft>
                <a:spcPts val="0"/>
              </a:spcAft>
              <a:buNone/>
            </a:pPr>
            <a:r>
              <a:t/>
            </a:r>
            <a:endParaRPr u="sng">
              <a:solidFill>
                <a:srgbClr val="7700C7"/>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id="241" name="Google Shape;241;p28"/>
          <p:cNvPicPr preferRelativeResize="0"/>
          <p:nvPr/>
        </p:nvPicPr>
        <p:blipFill/>
        <p:spPr>
          <a:xfrm>
            <a:off x="7514491" y="45563"/>
            <a:ext cx="718111" cy="718111"/>
          </a:xfrm>
          <a:prstGeom prst="rect">
            <a:avLst/>
          </a:prstGeom>
          <a:solidFill>
            <a:srgbClr val="FFFFFF"/>
          </a:solidFill>
          <a:ln>
            <a:noFill/>
          </a:ln>
        </p:spPr>
      </p:pic>
      <p:sp>
        <p:nvSpPr>
          <p:cNvPr id="242" name="Google Shape;242;p28"/>
          <p:cNvSpPr txBox="1"/>
          <p:nvPr/>
        </p:nvSpPr>
        <p:spPr>
          <a:xfrm>
            <a:off x="1293600" y="1667775"/>
            <a:ext cx="6556800" cy="14598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6000">
                <a:solidFill>
                  <a:srgbClr val="7700C7"/>
                </a:solidFill>
              </a:rPr>
              <a:t>Appendix</a:t>
            </a:r>
            <a:endParaRPr b="0" i="0" sz="6000" u="none" cap="none" strike="noStrike">
              <a:solidFill>
                <a:srgbClr val="7700C7"/>
              </a:solidFill>
              <a:latin typeface="Arial"/>
              <a:ea typeface="Arial"/>
              <a:cs typeface="Arial"/>
              <a:sym typeface="Arial"/>
            </a:endParaRPr>
          </a:p>
        </p:txBody>
      </p:sp>
      <p:pic>
        <p:nvPicPr>
          <p:cNvPr id="243" name="Google Shape;243;p28"/>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
        <p:nvSpPr>
          <p:cNvPr id="244" name="Google Shape;244;p28"/>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29"/>
          <p:cNvPicPr preferRelativeResize="0"/>
          <p:nvPr/>
        </p:nvPicPr>
        <p:blipFill/>
        <p:spPr>
          <a:xfrm>
            <a:off x="7514491" y="45563"/>
            <a:ext cx="718200" cy="718200"/>
          </a:xfrm>
          <a:prstGeom prst="rect">
            <a:avLst/>
          </a:prstGeom>
          <a:solidFill>
            <a:srgbClr val="FFFFFF"/>
          </a:solidFill>
          <a:ln>
            <a:noFill/>
          </a:ln>
        </p:spPr>
      </p:pic>
      <p:sp>
        <p:nvSpPr>
          <p:cNvPr id="250" name="Google Shape;250;p29"/>
          <p:cNvSpPr txBox="1"/>
          <p:nvPr/>
        </p:nvSpPr>
        <p:spPr>
          <a:xfrm>
            <a:off x="108725" y="45575"/>
            <a:ext cx="7267500" cy="14112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2400">
                <a:solidFill>
                  <a:srgbClr val="7700C7"/>
                </a:solidFill>
              </a:rPr>
              <a:t>The Beer-Lambert Law was used to determine the relationship between concentration and absorbance.</a:t>
            </a:r>
            <a:endParaRPr b="0" i="0" sz="2400" u="none" cap="none" strike="noStrike">
              <a:solidFill>
                <a:srgbClr val="7700C7"/>
              </a:solidFill>
              <a:latin typeface="Arial"/>
              <a:ea typeface="Arial"/>
              <a:cs typeface="Arial"/>
              <a:sym typeface="Arial"/>
            </a:endParaRPr>
          </a:p>
        </p:txBody>
      </p:sp>
      <p:pic>
        <p:nvPicPr>
          <p:cNvPr id="251" name="Google Shape;251;p29"/>
          <p:cNvPicPr preferRelativeResize="0"/>
          <p:nvPr/>
        </p:nvPicPr>
        <p:blipFill rotWithShape="1">
          <a:blip r:embed="rId3">
            <a:alphaModFix/>
          </a:blip>
          <a:srcRect b="32782" l="0" r="0" t="0"/>
          <a:stretch/>
        </p:blipFill>
        <p:spPr>
          <a:xfrm>
            <a:off x="2917850" y="1345672"/>
            <a:ext cx="3130401" cy="872100"/>
          </a:xfrm>
          <a:prstGeom prst="rect">
            <a:avLst/>
          </a:prstGeom>
          <a:noFill/>
          <a:ln>
            <a:noFill/>
          </a:ln>
        </p:spPr>
      </p:pic>
      <p:sp>
        <p:nvSpPr>
          <p:cNvPr id="252" name="Google Shape;252;p29"/>
          <p:cNvSpPr txBox="1"/>
          <p:nvPr/>
        </p:nvSpPr>
        <p:spPr>
          <a:xfrm>
            <a:off x="399150" y="2433400"/>
            <a:ext cx="8345700" cy="21144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7700C7"/>
              </a:buClr>
              <a:buSzPts val="2400"/>
              <a:buChar char="●"/>
            </a:pPr>
            <a:r>
              <a:rPr lang="en-US" sz="2400">
                <a:solidFill>
                  <a:srgbClr val="7700C7"/>
                </a:solidFill>
              </a:rPr>
              <a:t>where </a:t>
            </a:r>
            <a:r>
              <a:rPr i="1" lang="en-US" sz="2400">
                <a:solidFill>
                  <a:srgbClr val="7700C7"/>
                </a:solidFill>
              </a:rPr>
              <a:t>A </a:t>
            </a:r>
            <a:r>
              <a:rPr lang="en-US" sz="2400">
                <a:solidFill>
                  <a:srgbClr val="7700C7"/>
                </a:solidFill>
              </a:rPr>
              <a:t>= absorbance measured</a:t>
            </a:r>
            <a:endParaRPr sz="2400">
              <a:solidFill>
                <a:srgbClr val="7700C7"/>
              </a:solidFill>
            </a:endParaRPr>
          </a:p>
          <a:p>
            <a:pPr indent="-381000" lvl="0" marL="457200" rtl="0" algn="l">
              <a:spcBef>
                <a:spcPts val="0"/>
              </a:spcBef>
              <a:spcAft>
                <a:spcPts val="0"/>
              </a:spcAft>
              <a:buClr>
                <a:srgbClr val="7700C7"/>
              </a:buClr>
              <a:buSzPts val="2400"/>
              <a:buChar char="●"/>
            </a:pPr>
            <a:r>
              <a:rPr i="1" lang="en-US" sz="2400">
                <a:solidFill>
                  <a:srgbClr val="7700C7"/>
                </a:solidFill>
              </a:rPr>
              <a:t>ε</a:t>
            </a:r>
            <a:r>
              <a:rPr lang="en-US" sz="2400">
                <a:solidFill>
                  <a:srgbClr val="7700C7"/>
                </a:solidFill>
              </a:rPr>
              <a:t> = the wavelength-dependent molar absorptivity coefficient (1/M*cm)</a:t>
            </a:r>
            <a:endParaRPr sz="2400">
              <a:solidFill>
                <a:srgbClr val="7700C7"/>
              </a:solidFill>
            </a:endParaRPr>
          </a:p>
          <a:p>
            <a:pPr indent="-381000" lvl="0" marL="457200" rtl="0" algn="l">
              <a:spcBef>
                <a:spcPts val="0"/>
              </a:spcBef>
              <a:spcAft>
                <a:spcPts val="0"/>
              </a:spcAft>
              <a:buClr>
                <a:srgbClr val="7700C7"/>
              </a:buClr>
              <a:buSzPts val="2400"/>
              <a:buChar char="●"/>
            </a:pPr>
            <a:r>
              <a:rPr i="1" lang="en-US" sz="2400">
                <a:solidFill>
                  <a:srgbClr val="7700C7"/>
                </a:solidFill>
              </a:rPr>
              <a:t>b</a:t>
            </a:r>
            <a:r>
              <a:rPr lang="en-US" sz="2400">
                <a:solidFill>
                  <a:srgbClr val="7700C7"/>
                </a:solidFill>
              </a:rPr>
              <a:t> = the length of the path traveled by the light</a:t>
            </a:r>
            <a:endParaRPr sz="2400">
              <a:solidFill>
                <a:srgbClr val="7700C7"/>
              </a:solidFill>
            </a:endParaRPr>
          </a:p>
          <a:p>
            <a:pPr indent="-381000" lvl="0" marL="457200" rtl="0" algn="l">
              <a:spcBef>
                <a:spcPts val="0"/>
              </a:spcBef>
              <a:spcAft>
                <a:spcPts val="0"/>
              </a:spcAft>
              <a:buClr>
                <a:srgbClr val="7700C7"/>
              </a:buClr>
              <a:buSzPts val="2400"/>
              <a:buChar char="●"/>
            </a:pPr>
            <a:r>
              <a:rPr i="1" lang="en-US" sz="2400">
                <a:solidFill>
                  <a:srgbClr val="7700C7"/>
                </a:solidFill>
              </a:rPr>
              <a:t>c</a:t>
            </a:r>
            <a:r>
              <a:rPr lang="en-US" sz="2400">
                <a:solidFill>
                  <a:srgbClr val="7700C7"/>
                </a:solidFill>
              </a:rPr>
              <a:t> = concentration</a:t>
            </a:r>
            <a:endParaRPr sz="2400">
              <a:solidFill>
                <a:srgbClr val="7700C7"/>
              </a:solidFill>
            </a:endParaRPr>
          </a:p>
        </p:txBody>
      </p:sp>
      <p:pic>
        <p:nvPicPr>
          <p:cNvPr id="253" name="Google Shape;253;p29"/>
          <p:cNvPicPr preferRelativeResize="0"/>
          <p:nvPr/>
        </p:nvPicPr>
        <p:blipFill rotWithShape="1">
          <a:blip r:embed="rId4">
            <a:alphaModFix/>
          </a:blip>
          <a:srcRect b="0" l="0" r="0" t="0"/>
          <a:stretch/>
        </p:blipFill>
        <p:spPr>
          <a:xfrm>
            <a:off x="7227500" y="66100"/>
            <a:ext cx="1869625" cy="593200"/>
          </a:xfrm>
          <a:prstGeom prst="rect">
            <a:avLst/>
          </a:prstGeom>
          <a:noFill/>
          <a:ln>
            <a:noFill/>
          </a:ln>
        </p:spPr>
      </p:pic>
      <p:sp>
        <p:nvSpPr>
          <p:cNvPr id="254" name="Google Shape;254;p29"/>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pic>
        <p:nvPicPr>
          <p:cNvPr id="259" name="Google Shape;259;p30"/>
          <p:cNvPicPr preferRelativeResize="0"/>
          <p:nvPr/>
        </p:nvPicPr>
        <p:blipFill/>
        <p:spPr>
          <a:xfrm>
            <a:off x="7514491" y="45563"/>
            <a:ext cx="718200" cy="718200"/>
          </a:xfrm>
          <a:prstGeom prst="rect">
            <a:avLst/>
          </a:prstGeom>
          <a:solidFill>
            <a:srgbClr val="FFFFFF"/>
          </a:solidFill>
          <a:ln>
            <a:noFill/>
          </a:ln>
        </p:spPr>
      </p:pic>
      <p:pic>
        <p:nvPicPr>
          <p:cNvPr id="260" name="Google Shape;260;p30"/>
          <p:cNvPicPr preferRelativeResize="0"/>
          <p:nvPr/>
        </p:nvPicPr>
        <p:blipFill>
          <a:blip r:embed="rId3">
            <a:alphaModFix/>
          </a:blip>
          <a:stretch>
            <a:fillRect/>
          </a:stretch>
        </p:blipFill>
        <p:spPr>
          <a:xfrm>
            <a:off x="1458963" y="1072225"/>
            <a:ext cx="4529775" cy="3600950"/>
          </a:xfrm>
          <a:prstGeom prst="rect">
            <a:avLst/>
          </a:prstGeom>
          <a:noFill/>
          <a:ln>
            <a:noFill/>
          </a:ln>
        </p:spPr>
      </p:pic>
      <p:pic>
        <p:nvPicPr>
          <p:cNvPr descr="Capture.PNG" id="261" name="Google Shape;261;p30"/>
          <p:cNvPicPr preferRelativeResize="0"/>
          <p:nvPr/>
        </p:nvPicPr>
        <p:blipFill>
          <a:blip r:embed="rId4">
            <a:alphaModFix/>
          </a:blip>
          <a:stretch>
            <a:fillRect/>
          </a:stretch>
        </p:blipFill>
        <p:spPr>
          <a:xfrm>
            <a:off x="6193987" y="2510750"/>
            <a:ext cx="1466850" cy="723900"/>
          </a:xfrm>
          <a:prstGeom prst="rect">
            <a:avLst/>
          </a:prstGeom>
          <a:noFill/>
          <a:ln>
            <a:noFill/>
          </a:ln>
        </p:spPr>
      </p:pic>
      <p:sp>
        <p:nvSpPr>
          <p:cNvPr id="262" name="Google Shape;262;p30"/>
          <p:cNvSpPr txBox="1"/>
          <p:nvPr/>
        </p:nvSpPr>
        <p:spPr>
          <a:xfrm>
            <a:off x="108725" y="45575"/>
            <a:ext cx="7267500" cy="10266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2400">
                <a:solidFill>
                  <a:srgbClr val="7700C7"/>
                </a:solidFill>
              </a:rPr>
              <a:t>The absorbance is defined via the incident intensity (I</a:t>
            </a:r>
            <a:r>
              <a:rPr lang="en-US" sz="1200">
                <a:solidFill>
                  <a:srgbClr val="7700C7"/>
                </a:solidFill>
              </a:rPr>
              <a:t>0</a:t>
            </a:r>
            <a:r>
              <a:rPr lang="en-US" sz="2400">
                <a:solidFill>
                  <a:srgbClr val="7700C7"/>
                </a:solidFill>
              </a:rPr>
              <a:t>) and transmitted intensity I. </a:t>
            </a:r>
            <a:endParaRPr b="0" i="0" sz="2400" u="none" cap="none" strike="noStrike">
              <a:solidFill>
                <a:srgbClr val="7700C7"/>
              </a:solidFill>
              <a:latin typeface="Arial"/>
              <a:ea typeface="Arial"/>
              <a:cs typeface="Arial"/>
              <a:sym typeface="Arial"/>
            </a:endParaRPr>
          </a:p>
        </p:txBody>
      </p:sp>
      <p:pic>
        <p:nvPicPr>
          <p:cNvPr id="263" name="Google Shape;263;p30"/>
          <p:cNvPicPr preferRelativeResize="0"/>
          <p:nvPr/>
        </p:nvPicPr>
        <p:blipFill rotWithShape="1">
          <a:blip r:embed="rId5">
            <a:alphaModFix/>
          </a:blip>
          <a:srcRect b="0" l="0" r="0" t="0"/>
          <a:stretch/>
        </p:blipFill>
        <p:spPr>
          <a:xfrm>
            <a:off x="7227500" y="66100"/>
            <a:ext cx="1869625" cy="593200"/>
          </a:xfrm>
          <a:prstGeom prst="rect">
            <a:avLst/>
          </a:prstGeom>
          <a:noFill/>
          <a:ln>
            <a:noFill/>
          </a:ln>
        </p:spPr>
      </p:pic>
      <p:sp>
        <p:nvSpPr>
          <p:cNvPr id="264" name="Google Shape;264;p30"/>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id="269" name="Google Shape;269;p31"/>
          <p:cNvPicPr preferRelativeResize="0"/>
          <p:nvPr/>
        </p:nvPicPr>
        <p:blipFill/>
        <p:spPr>
          <a:xfrm>
            <a:off x="7514491" y="45563"/>
            <a:ext cx="718200" cy="718200"/>
          </a:xfrm>
          <a:prstGeom prst="rect">
            <a:avLst/>
          </a:prstGeom>
          <a:solidFill>
            <a:srgbClr val="FFFFFF"/>
          </a:solidFill>
          <a:ln>
            <a:noFill/>
          </a:ln>
        </p:spPr>
      </p:pic>
      <p:sp>
        <p:nvSpPr>
          <p:cNvPr id="270" name="Google Shape;270;p31"/>
          <p:cNvSpPr txBox="1"/>
          <p:nvPr/>
        </p:nvSpPr>
        <p:spPr>
          <a:xfrm>
            <a:off x="222100" y="2152600"/>
            <a:ext cx="3982500" cy="2205300"/>
          </a:xfrm>
          <a:prstGeom prst="rect">
            <a:avLst/>
          </a:prstGeom>
          <a:noFill/>
          <a:ln>
            <a:noFill/>
          </a:ln>
        </p:spPr>
        <p:txBody>
          <a:bodyPr anchorCtr="0" anchor="t" bIns="45700" lIns="91425" spcFirstLastPara="1" rIns="91425" wrap="square" tIns="45700">
            <a:noAutofit/>
          </a:bodyPr>
          <a:lstStyle/>
          <a:p>
            <a:pPr indent="-25400" lvl="0" marL="0" marR="0" rtl="0" algn="l">
              <a:spcBef>
                <a:spcPts val="0"/>
              </a:spcBef>
              <a:spcAft>
                <a:spcPts val="0"/>
              </a:spcAft>
              <a:buClr>
                <a:srgbClr val="595959"/>
              </a:buClr>
              <a:buSzPts val="1800"/>
              <a:buFont typeface="Arial"/>
              <a:buChar char="•"/>
            </a:pPr>
            <a:r>
              <a:rPr lang="en-US" sz="1800">
                <a:solidFill>
                  <a:srgbClr val="595959"/>
                </a:solidFill>
              </a:rPr>
              <a:t>Turbidity sensors measure the light that is measured perpendicular to the emitted light source.</a:t>
            </a:r>
            <a:endParaRPr sz="1800">
              <a:solidFill>
                <a:srgbClr val="595959"/>
              </a:solidFill>
            </a:endParaRPr>
          </a:p>
          <a:p>
            <a:pPr indent="0" lvl="0" marL="0" marR="0" rtl="0" algn="l">
              <a:spcBef>
                <a:spcPts val="0"/>
              </a:spcBef>
              <a:spcAft>
                <a:spcPts val="0"/>
              </a:spcAft>
              <a:buNone/>
            </a:pPr>
            <a:r>
              <a:t/>
            </a:r>
            <a:endParaRPr sz="1800">
              <a:solidFill>
                <a:srgbClr val="595959"/>
              </a:solidFill>
            </a:endParaRPr>
          </a:p>
          <a:p>
            <a:pPr indent="0" lvl="0" marL="0" marR="0" rtl="0" algn="l">
              <a:spcBef>
                <a:spcPts val="0"/>
              </a:spcBef>
              <a:spcAft>
                <a:spcPts val="0"/>
              </a:spcAft>
              <a:buNone/>
            </a:pPr>
            <a:r>
              <a:t/>
            </a:r>
            <a:endParaRPr sz="1800">
              <a:solidFill>
                <a:srgbClr val="595959"/>
              </a:solidFill>
            </a:endParaRPr>
          </a:p>
          <a:p>
            <a:pPr indent="-25400" lvl="0" marL="0" marR="0" rtl="0" algn="l">
              <a:spcBef>
                <a:spcPts val="0"/>
              </a:spcBef>
              <a:spcAft>
                <a:spcPts val="0"/>
              </a:spcAft>
              <a:buClr>
                <a:srgbClr val="595959"/>
              </a:buClr>
              <a:buSzPts val="1800"/>
              <a:buFont typeface="Arial"/>
              <a:buChar char="•"/>
            </a:pPr>
            <a:r>
              <a:rPr lang="en-US" sz="1800">
                <a:solidFill>
                  <a:srgbClr val="595959"/>
                </a:solidFill>
              </a:rPr>
              <a:t>The more light is scattered towards the side, the higher the turbidity.</a:t>
            </a:r>
            <a:endParaRPr sz="1800">
              <a:solidFill>
                <a:srgbClr val="595959"/>
              </a:solidFill>
            </a:endParaRPr>
          </a:p>
          <a:p>
            <a:pPr indent="0" lvl="0" marL="0" marR="0" rtl="0" algn="l">
              <a:spcBef>
                <a:spcPts val="0"/>
              </a:spcBef>
              <a:spcAft>
                <a:spcPts val="0"/>
              </a:spcAft>
              <a:buNone/>
            </a:pPr>
            <a:r>
              <a:t/>
            </a:r>
            <a:endParaRPr sz="1800">
              <a:solidFill>
                <a:srgbClr val="595959"/>
              </a:solidFill>
            </a:endParaRPr>
          </a:p>
          <a:p>
            <a:pPr indent="0" lvl="0" marL="0" marR="0" rtl="0" algn="l">
              <a:spcBef>
                <a:spcPts val="0"/>
              </a:spcBef>
              <a:spcAft>
                <a:spcPts val="0"/>
              </a:spcAft>
              <a:buNone/>
            </a:pPr>
            <a:r>
              <a:t/>
            </a:r>
            <a:endParaRPr sz="1800">
              <a:solidFill>
                <a:srgbClr val="595959"/>
              </a:solidFill>
            </a:endParaRPr>
          </a:p>
        </p:txBody>
      </p:sp>
      <p:sp>
        <p:nvSpPr>
          <p:cNvPr id="271" name="Google Shape;271;p31"/>
          <p:cNvSpPr txBox="1"/>
          <p:nvPr/>
        </p:nvSpPr>
        <p:spPr>
          <a:xfrm>
            <a:off x="132800" y="165475"/>
            <a:ext cx="5143200" cy="14079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2800">
                <a:solidFill>
                  <a:srgbClr val="7700C7"/>
                </a:solidFill>
              </a:rPr>
              <a:t>Turbidity sensors measure the scattering of light.</a:t>
            </a:r>
            <a:endParaRPr sz="2800">
              <a:solidFill>
                <a:srgbClr val="7700C7"/>
              </a:solidFill>
            </a:endParaRPr>
          </a:p>
        </p:txBody>
      </p:sp>
      <p:pic>
        <p:nvPicPr>
          <p:cNvPr id="272" name="Google Shape;272;p31"/>
          <p:cNvPicPr preferRelativeResize="0"/>
          <p:nvPr/>
        </p:nvPicPr>
        <p:blipFill>
          <a:blip r:embed="rId3">
            <a:alphaModFix/>
          </a:blip>
          <a:stretch>
            <a:fillRect/>
          </a:stretch>
        </p:blipFill>
        <p:spPr>
          <a:xfrm>
            <a:off x="4136999" y="1595255"/>
            <a:ext cx="5006999" cy="2132001"/>
          </a:xfrm>
          <a:prstGeom prst="rect">
            <a:avLst/>
          </a:prstGeom>
          <a:noFill/>
          <a:ln>
            <a:noFill/>
          </a:ln>
        </p:spPr>
      </p:pic>
      <p:pic>
        <p:nvPicPr>
          <p:cNvPr id="273" name="Google Shape;273;p31"/>
          <p:cNvPicPr preferRelativeResize="0"/>
          <p:nvPr/>
        </p:nvPicPr>
        <p:blipFill rotWithShape="1">
          <a:blip r:embed="rId4">
            <a:alphaModFix/>
          </a:blip>
          <a:srcRect b="0" l="0" r="0" t="0"/>
          <a:stretch/>
        </p:blipFill>
        <p:spPr>
          <a:xfrm>
            <a:off x="7227500" y="66100"/>
            <a:ext cx="1869625" cy="593200"/>
          </a:xfrm>
          <a:prstGeom prst="rect">
            <a:avLst/>
          </a:prstGeom>
          <a:noFill/>
          <a:ln>
            <a:noFill/>
          </a:ln>
        </p:spPr>
      </p:pic>
      <p:sp>
        <p:nvSpPr>
          <p:cNvPr id="274" name="Google Shape;274;p31"/>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14"/>
          <p:cNvPicPr preferRelativeResize="0"/>
          <p:nvPr/>
        </p:nvPicPr>
        <p:blipFill rotWithShape="1">
          <a:blip r:embed="rId3">
            <a:alphaModFix/>
          </a:blip>
          <a:srcRect b="4707" l="0" r="0" t="0"/>
          <a:stretch/>
        </p:blipFill>
        <p:spPr>
          <a:xfrm>
            <a:off x="1475849" y="1134425"/>
            <a:ext cx="6192298" cy="3319277"/>
          </a:xfrm>
          <a:prstGeom prst="rect">
            <a:avLst/>
          </a:prstGeom>
          <a:noFill/>
          <a:ln>
            <a:noFill/>
          </a:ln>
        </p:spPr>
      </p:pic>
      <p:sp>
        <p:nvSpPr>
          <p:cNvPr id="95" name="Google Shape;95;p14"/>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
        <p:nvSpPr>
          <p:cNvPr id="96" name="Google Shape;96;p14"/>
          <p:cNvSpPr txBox="1"/>
          <p:nvPr/>
        </p:nvSpPr>
        <p:spPr>
          <a:xfrm>
            <a:off x="417379" y="51193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7700C7"/>
                </a:solidFill>
              </a:rPr>
              <a:t>Meet the Team!</a:t>
            </a:r>
            <a:r>
              <a:rPr lang="en-US" sz="4000">
                <a:solidFill>
                  <a:srgbClr val="7700C7"/>
                </a:solidFill>
              </a:rPr>
              <a:t> </a:t>
            </a:r>
            <a:endParaRPr b="0" i="0" sz="4000" u="none" cap="none" strike="noStrike">
              <a:solidFill>
                <a:srgbClr val="7700C7"/>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pic>
        <p:nvPicPr>
          <p:cNvPr id="279" name="Google Shape;279;p32"/>
          <p:cNvPicPr preferRelativeResize="0"/>
          <p:nvPr/>
        </p:nvPicPr>
        <p:blipFill/>
        <p:spPr>
          <a:xfrm>
            <a:off x="7514491" y="45563"/>
            <a:ext cx="718200" cy="718200"/>
          </a:xfrm>
          <a:prstGeom prst="rect">
            <a:avLst/>
          </a:prstGeom>
          <a:solidFill>
            <a:srgbClr val="FFFFFF"/>
          </a:solidFill>
          <a:ln>
            <a:noFill/>
          </a:ln>
        </p:spPr>
      </p:pic>
      <p:sp>
        <p:nvSpPr>
          <p:cNvPr id="280" name="Google Shape;280;p32"/>
          <p:cNvSpPr txBox="1"/>
          <p:nvPr/>
        </p:nvSpPr>
        <p:spPr>
          <a:xfrm>
            <a:off x="281525" y="960525"/>
            <a:ext cx="4395300" cy="389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000">
                <a:solidFill>
                  <a:srgbClr val="595959"/>
                </a:solidFill>
              </a:rPr>
              <a:t>The board that connects the sensors and LEDs to ProCoDA  has 4 wires</a:t>
            </a:r>
            <a:endParaRPr sz="2000">
              <a:solidFill>
                <a:srgbClr val="595959"/>
              </a:solidFill>
            </a:endParaRPr>
          </a:p>
          <a:p>
            <a:pPr indent="0" lvl="0" marL="0" marR="0" rtl="0" algn="l">
              <a:spcBef>
                <a:spcPts val="0"/>
              </a:spcBef>
              <a:spcAft>
                <a:spcPts val="0"/>
              </a:spcAft>
              <a:buNone/>
            </a:pPr>
            <a:r>
              <a:t/>
            </a:r>
            <a:endParaRPr sz="2000">
              <a:solidFill>
                <a:srgbClr val="595959"/>
              </a:solidFill>
            </a:endParaRPr>
          </a:p>
          <a:p>
            <a:pPr indent="0" lvl="0" marL="0" marR="0" rtl="0" algn="l">
              <a:spcBef>
                <a:spcPts val="0"/>
              </a:spcBef>
              <a:spcAft>
                <a:spcPts val="0"/>
              </a:spcAft>
              <a:buNone/>
            </a:pPr>
            <a:r>
              <a:t/>
            </a:r>
            <a:endParaRPr sz="2000">
              <a:solidFill>
                <a:srgbClr val="595959"/>
              </a:solidFill>
            </a:endParaRPr>
          </a:p>
          <a:p>
            <a:pPr indent="-355600" lvl="0" marL="457200" marR="0" rtl="0" algn="l">
              <a:spcBef>
                <a:spcPts val="0"/>
              </a:spcBef>
              <a:spcAft>
                <a:spcPts val="0"/>
              </a:spcAft>
              <a:buClr>
                <a:srgbClr val="595959"/>
              </a:buClr>
              <a:buSzPts val="2000"/>
              <a:buChar char="●"/>
            </a:pPr>
            <a:r>
              <a:rPr lang="en-US" sz="2000">
                <a:solidFill>
                  <a:srgbClr val="595959"/>
                </a:solidFill>
              </a:rPr>
              <a:t>GND</a:t>
            </a:r>
            <a:endParaRPr sz="2000">
              <a:solidFill>
                <a:srgbClr val="595959"/>
              </a:solidFill>
            </a:endParaRPr>
          </a:p>
          <a:p>
            <a:pPr indent="-355600" lvl="0" marL="457200" marR="0" rtl="0" algn="l">
              <a:spcBef>
                <a:spcPts val="0"/>
              </a:spcBef>
              <a:spcAft>
                <a:spcPts val="0"/>
              </a:spcAft>
              <a:buClr>
                <a:srgbClr val="595959"/>
              </a:buClr>
              <a:buSzPts val="2000"/>
              <a:buChar char="●"/>
            </a:pPr>
            <a:r>
              <a:rPr lang="en-US" sz="2000">
                <a:solidFill>
                  <a:srgbClr val="595959"/>
                </a:solidFill>
              </a:rPr>
              <a:t>Signal (S)</a:t>
            </a:r>
            <a:endParaRPr sz="2000">
              <a:solidFill>
                <a:srgbClr val="595959"/>
              </a:solidFill>
            </a:endParaRPr>
          </a:p>
          <a:p>
            <a:pPr indent="-355600" lvl="0" marL="457200" marR="0" rtl="0" algn="l">
              <a:spcBef>
                <a:spcPts val="0"/>
              </a:spcBef>
              <a:spcAft>
                <a:spcPts val="0"/>
              </a:spcAft>
              <a:buClr>
                <a:srgbClr val="595959"/>
              </a:buClr>
              <a:buSzPts val="2000"/>
              <a:buChar char="●"/>
            </a:pPr>
            <a:r>
              <a:rPr lang="en-US" sz="2000">
                <a:solidFill>
                  <a:srgbClr val="595959"/>
                </a:solidFill>
              </a:rPr>
              <a:t>Power for the sensor (V+) </a:t>
            </a:r>
            <a:endParaRPr sz="2000">
              <a:solidFill>
                <a:srgbClr val="595959"/>
              </a:solidFill>
            </a:endParaRPr>
          </a:p>
          <a:p>
            <a:pPr indent="-355600" lvl="0" marL="457200" marR="0" rtl="0" algn="l">
              <a:spcBef>
                <a:spcPts val="0"/>
              </a:spcBef>
              <a:spcAft>
                <a:spcPts val="0"/>
              </a:spcAft>
              <a:buClr>
                <a:srgbClr val="595959"/>
              </a:buClr>
              <a:buSzPts val="2000"/>
              <a:buChar char="●"/>
            </a:pPr>
            <a:r>
              <a:rPr lang="en-US" sz="2000">
                <a:solidFill>
                  <a:srgbClr val="595959"/>
                </a:solidFill>
              </a:rPr>
              <a:t>Power for the LED (LED)</a:t>
            </a:r>
            <a:endParaRPr sz="2000">
              <a:solidFill>
                <a:srgbClr val="595959"/>
              </a:solidFill>
            </a:endParaRPr>
          </a:p>
          <a:p>
            <a:pPr indent="0" lvl="0" marL="0" marR="0" rtl="0" algn="l">
              <a:spcBef>
                <a:spcPts val="0"/>
              </a:spcBef>
              <a:spcAft>
                <a:spcPts val="0"/>
              </a:spcAft>
              <a:buNone/>
            </a:pPr>
            <a:r>
              <a:t/>
            </a:r>
            <a:endParaRPr sz="2000">
              <a:solidFill>
                <a:srgbClr val="595959"/>
              </a:solidFill>
            </a:endParaRPr>
          </a:p>
          <a:p>
            <a:pPr indent="0" lvl="0" marL="0" marR="0" rtl="0" algn="l">
              <a:spcBef>
                <a:spcPts val="0"/>
              </a:spcBef>
              <a:spcAft>
                <a:spcPts val="0"/>
              </a:spcAft>
              <a:buNone/>
            </a:pPr>
            <a:r>
              <a:rPr lang="en-US" sz="2000">
                <a:solidFill>
                  <a:srgbClr val="595959"/>
                </a:solidFill>
              </a:rPr>
              <a:t>The team used female and male headers to make it simpler to connect the ProCoDA board to the sensor casing</a:t>
            </a:r>
            <a:endParaRPr sz="2000">
              <a:solidFill>
                <a:srgbClr val="595959"/>
              </a:solidFill>
            </a:endParaRPr>
          </a:p>
          <a:p>
            <a:pPr indent="0" lvl="0" marL="0" marR="0" rtl="0" algn="l">
              <a:spcBef>
                <a:spcPts val="0"/>
              </a:spcBef>
              <a:spcAft>
                <a:spcPts val="0"/>
              </a:spcAft>
              <a:buNone/>
            </a:pPr>
            <a:r>
              <a:t/>
            </a:r>
            <a:endParaRPr sz="2000">
              <a:solidFill>
                <a:srgbClr val="595959"/>
              </a:solidFill>
            </a:endParaRPr>
          </a:p>
        </p:txBody>
      </p:sp>
      <p:sp>
        <p:nvSpPr>
          <p:cNvPr id="281" name="Google Shape;281;p32"/>
          <p:cNvSpPr txBox="1"/>
          <p:nvPr/>
        </p:nvSpPr>
        <p:spPr>
          <a:xfrm>
            <a:off x="108729" y="261836"/>
            <a:ext cx="4917300" cy="622500"/>
          </a:xfrm>
          <a:prstGeom prst="rect">
            <a:avLst/>
          </a:prstGeom>
          <a:noFill/>
          <a:ln>
            <a:noFill/>
          </a:ln>
        </p:spPr>
        <p:txBody>
          <a:bodyPr anchorCtr="0" anchor="b" bIns="121875" lIns="121875" spcFirstLastPara="1" rIns="121875" wrap="square" tIns="121875">
            <a:noAutofit/>
          </a:bodyPr>
          <a:lstStyle/>
          <a:p>
            <a:pPr indent="0" lvl="0" marL="0" rtl="0" algn="l">
              <a:lnSpc>
                <a:spcPct val="90000"/>
              </a:lnSpc>
              <a:spcBef>
                <a:spcPts val="0"/>
              </a:spcBef>
              <a:spcAft>
                <a:spcPts val="0"/>
              </a:spcAft>
              <a:buNone/>
            </a:pPr>
            <a:r>
              <a:rPr lang="en-US" sz="4000">
                <a:solidFill>
                  <a:srgbClr val="7700C7"/>
                </a:solidFill>
              </a:rPr>
              <a:t>ProCoDA Board</a:t>
            </a:r>
            <a:endParaRPr sz="4000">
              <a:solidFill>
                <a:srgbClr val="0B68FF"/>
              </a:solidFill>
            </a:endParaRPr>
          </a:p>
        </p:txBody>
      </p:sp>
      <p:pic>
        <p:nvPicPr>
          <p:cNvPr id="282" name="Google Shape;282;p32"/>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pic>
        <p:nvPicPr>
          <p:cNvPr id="283" name="Google Shape;283;p32"/>
          <p:cNvPicPr preferRelativeResize="0"/>
          <p:nvPr/>
        </p:nvPicPr>
        <p:blipFill>
          <a:blip r:embed="rId4">
            <a:alphaModFix/>
          </a:blip>
          <a:stretch>
            <a:fillRect/>
          </a:stretch>
        </p:blipFill>
        <p:spPr>
          <a:xfrm>
            <a:off x="4882879" y="945876"/>
            <a:ext cx="3813171" cy="3635439"/>
          </a:xfrm>
          <a:prstGeom prst="rect">
            <a:avLst/>
          </a:prstGeom>
          <a:noFill/>
          <a:ln>
            <a:noFill/>
          </a:ln>
        </p:spPr>
      </p:pic>
      <p:sp>
        <p:nvSpPr>
          <p:cNvPr id="284" name="Google Shape;284;p32"/>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15"/>
          <p:cNvPicPr preferRelativeResize="0"/>
          <p:nvPr/>
        </p:nvPicPr>
        <p:blipFill/>
        <p:spPr>
          <a:xfrm>
            <a:off x="7514491" y="45563"/>
            <a:ext cx="718200" cy="718200"/>
          </a:xfrm>
          <a:prstGeom prst="rect">
            <a:avLst/>
          </a:prstGeom>
          <a:solidFill>
            <a:srgbClr val="FFFFFF"/>
          </a:solidFill>
          <a:ln>
            <a:noFill/>
          </a:ln>
        </p:spPr>
      </p:pic>
      <p:sp>
        <p:nvSpPr>
          <p:cNvPr id="102" name="Google Shape;102;p15"/>
          <p:cNvSpPr txBox="1"/>
          <p:nvPr/>
        </p:nvSpPr>
        <p:spPr>
          <a:xfrm>
            <a:off x="417375" y="1072000"/>
            <a:ext cx="8134500" cy="16977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2400">
                <a:solidFill>
                  <a:srgbClr val="434343"/>
                </a:solidFill>
              </a:rPr>
              <a:t>Sensor Development creates low-cost sensors to be used on-site and in lab for operators and researchers to gain insight into the processes of water treatment.</a:t>
            </a:r>
            <a:endParaRPr i="0" sz="2400" u="none" cap="none" strike="noStrike">
              <a:solidFill>
                <a:srgbClr val="434343"/>
              </a:solidFill>
            </a:endParaRPr>
          </a:p>
        </p:txBody>
      </p:sp>
      <p:sp>
        <p:nvSpPr>
          <p:cNvPr id="103" name="Google Shape;103;p15"/>
          <p:cNvSpPr txBox="1"/>
          <p:nvPr/>
        </p:nvSpPr>
        <p:spPr>
          <a:xfrm>
            <a:off x="417379" y="51193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7700C7"/>
                </a:solidFill>
              </a:rPr>
              <a:t>Overview </a:t>
            </a:r>
            <a:endParaRPr b="0" i="0" sz="4000" u="none" cap="none" strike="noStrike">
              <a:solidFill>
                <a:srgbClr val="7700C7"/>
              </a:solidFill>
              <a:latin typeface="Arial"/>
              <a:ea typeface="Arial"/>
              <a:cs typeface="Arial"/>
              <a:sym typeface="Arial"/>
            </a:endParaRPr>
          </a:p>
        </p:txBody>
      </p:sp>
      <p:sp>
        <p:nvSpPr>
          <p:cNvPr id="104" name="Google Shape;104;p15"/>
          <p:cNvSpPr/>
          <p:nvPr/>
        </p:nvSpPr>
        <p:spPr>
          <a:xfrm>
            <a:off x="6616300" y="0"/>
            <a:ext cx="2514600" cy="1425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pic>
        <p:nvPicPr>
          <p:cNvPr id="106" name="Google Shape;106;p15"/>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16"/>
          <p:cNvPicPr preferRelativeResize="0"/>
          <p:nvPr/>
        </p:nvPicPr>
        <p:blipFill/>
        <p:spPr>
          <a:xfrm>
            <a:off x="7514491" y="45563"/>
            <a:ext cx="718200" cy="718200"/>
          </a:xfrm>
          <a:prstGeom prst="rect">
            <a:avLst/>
          </a:prstGeom>
          <a:solidFill>
            <a:srgbClr val="FFFFFF"/>
          </a:solidFill>
          <a:ln>
            <a:noFill/>
          </a:ln>
        </p:spPr>
      </p:pic>
      <p:sp>
        <p:nvSpPr>
          <p:cNvPr id="112" name="Google Shape;112;p16"/>
          <p:cNvSpPr txBox="1"/>
          <p:nvPr/>
        </p:nvSpPr>
        <p:spPr>
          <a:xfrm>
            <a:off x="287729" y="270186"/>
            <a:ext cx="491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7700C7"/>
                </a:solidFill>
              </a:rPr>
              <a:t>About the Projects </a:t>
            </a:r>
            <a:endParaRPr b="0" i="0" sz="4000" u="none" cap="none" strike="noStrike">
              <a:solidFill>
                <a:srgbClr val="7700C7"/>
              </a:solidFill>
              <a:latin typeface="Arial"/>
              <a:ea typeface="Arial"/>
              <a:cs typeface="Arial"/>
              <a:sym typeface="Arial"/>
            </a:endParaRPr>
          </a:p>
        </p:txBody>
      </p:sp>
      <p:sp>
        <p:nvSpPr>
          <p:cNvPr id="113" name="Google Shape;113;p16"/>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pic>
        <p:nvPicPr>
          <p:cNvPr id="114" name="Google Shape;114;p16"/>
          <p:cNvPicPr preferRelativeResize="0"/>
          <p:nvPr/>
        </p:nvPicPr>
        <p:blipFill rotWithShape="1">
          <a:blip r:embed="rId3">
            <a:alphaModFix/>
          </a:blip>
          <a:srcRect b="0" l="0" r="0" t="0"/>
          <a:stretch/>
        </p:blipFill>
        <p:spPr>
          <a:xfrm>
            <a:off x="7203450" y="57325"/>
            <a:ext cx="1869625" cy="593200"/>
          </a:xfrm>
          <a:prstGeom prst="rect">
            <a:avLst/>
          </a:prstGeom>
          <a:noFill/>
          <a:ln>
            <a:noFill/>
          </a:ln>
        </p:spPr>
      </p:pic>
      <p:sp>
        <p:nvSpPr>
          <p:cNvPr id="115" name="Google Shape;115;p16"/>
          <p:cNvSpPr txBox="1"/>
          <p:nvPr/>
        </p:nvSpPr>
        <p:spPr>
          <a:xfrm>
            <a:off x="205275" y="968875"/>
            <a:ext cx="7700100" cy="3734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595959"/>
                </a:solidFill>
              </a:rPr>
              <a:t>Two ongoing projects:</a:t>
            </a:r>
            <a:endParaRPr sz="2400">
              <a:solidFill>
                <a:srgbClr val="595959"/>
              </a:solidFill>
            </a:endParaRPr>
          </a:p>
          <a:p>
            <a:pPr indent="0" lvl="0" marL="0" marR="0" rtl="0" algn="l">
              <a:spcBef>
                <a:spcPts val="0"/>
              </a:spcBef>
              <a:spcAft>
                <a:spcPts val="0"/>
              </a:spcAft>
              <a:buNone/>
            </a:pPr>
            <a:r>
              <a:t/>
            </a:r>
            <a:endParaRPr sz="2400">
              <a:solidFill>
                <a:srgbClr val="595959"/>
              </a:solidFill>
            </a:endParaRPr>
          </a:p>
          <a:p>
            <a:pPr indent="-381000" lvl="0" marL="457200" marR="0" rtl="0" algn="l">
              <a:spcBef>
                <a:spcPts val="0"/>
              </a:spcBef>
              <a:spcAft>
                <a:spcPts val="0"/>
              </a:spcAft>
              <a:buClr>
                <a:srgbClr val="595959"/>
              </a:buClr>
              <a:buSzPts val="2400"/>
              <a:buAutoNum type="arabicPeriod"/>
            </a:pPr>
            <a:r>
              <a:rPr lang="en-US" sz="2400">
                <a:solidFill>
                  <a:srgbClr val="595959"/>
                </a:solidFill>
              </a:rPr>
              <a:t>Dissolved Organics Sensor</a:t>
            </a:r>
            <a:endParaRPr sz="2400">
              <a:solidFill>
                <a:srgbClr val="595959"/>
              </a:solidFill>
            </a:endParaRPr>
          </a:p>
          <a:p>
            <a:pPr indent="-381000" lvl="0" marL="457200" marR="0" rtl="0" algn="l">
              <a:spcBef>
                <a:spcPts val="0"/>
              </a:spcBef>
              <a:spcAft>
                <a:spcPts val="0"/>
              </a:spcAft>
              <a:buClr>
                <a:srgbClr val="595959"/>
              </a:buClr>
              <a:buSzPts val="2400"/>
              <a:buChar char="-"/>
            </a:pPr>
            <a:r>
              <a:rPr lang="en-US" sz="2400">
                <a:solidFill>
                  <a:srgbClr val="595959"/>
                </a:solidFill>
              </a:rPr>
              <a:t>Stage: Prototyping </a:t>
            </a:r>
            <a:endParaRPr sz="2400">
              <a:solidFill>
                <a:srgbClr val="595959"/>
              </a:solidFill>
            </a:endParaRPr>
          </a:p>
          <a:p>
            <a:pPr indent="0" lvl="0" marL="0" marR="0" rtl="0" algn="l">
              <a:spcBef>
                <a:spcPts val="0"/>
              </a:spcBef>
              <a:spcAft>
                <a:spcPts val="0"/>
              </a:spcAft>
              <a:buNone/>
            </a:pPr>
            <a:r>
              <a:t/>
            </a:r>
            <a:endParaRPr sz="2400">
              <a:solidFill>
                <a:srgbClr val="595959"/>
              </a:solidFill>
            </a:endParaRPr>
          </a:p>
          <a:p>
            <a:pPr indent="-381000" lvl="0" marL="457200" marR="0" rtl="0" algn="l">
              <a:spcBef>
                <a:spcPts val="0"/>
              </a:spcBef>
              <a:spcAft>
                <a:spcPts val="0"/>
              </a:spcAft>
              <a:buClr>
                <a:srgbClr val="595959"/>
              </a:buClr>
              <a:buSzPts val="2400"/>
              <a:buAutoNum type="arabicPeriod"/>
            </a:pPr>
            <a:r>
              <a:rPr lang="en-US" sz="2400">
                <a:solidFill>
                  <a:srgbClr val="595959"/>
                </a:solidFill>
              </a:rPr>
              <a:t>Sludge Judge Sampler</a:t>
            </a:r>
            <a:endParaRPr sz="2400">
              <a:solidFill>
                <a:srgbClr val="595959"/>
              </a:solidFill>
            </a:endParaRPr>
          </a:p>
          <a:p>
            <a:pPr indent="-381000" lvl="0" marL="457200" marR="0" rtl="0" algn="l">
              <a:spcBef>
                <a:spcPts val="0"/>
              </a:spcBef>
              <a:spcAft>
                <a:spcPts val="0"/>
              </a:spcAft>
              <a:buClr>
                <a:srgbClr val="595959"/>
              </a:buClr>
              <a:buSzPts val="2400"/>
              <a:buChar char="-"/>
            </a:pPr>
            <a:r>
              <a:rPr lang="en-US" sz="2400">
                <a:solidFill>
                  <a:srgbClr val="595959"/>
                </a:solidFill>
              </a:rPr>
              <a:t>Stage: Research and Design</a:t>
            </a:r>
            <a:endParaRPr sz="2400">
              <a:solidFill>
                <a:srgbClr val="59595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17"/>
          <p:cNvPicPr preferRelativeResize="0"/>
          <p:nvPr/>
        </p:nvPicPr>
        <p:blipFill/>
        <p:spPr>
          <a:xfrm>
            <a:off x="7514491" y="45563"/>
            <a:ext cx="718200" cy="718200"/>
          </a:xfrm>
          <a:prstGeom prst="rect">
            <a:avLst/>
          </a:prstGeom>
          <a:solidFill>
            <a:srgbClr val="FFFFFF"/>
          </a:solidFill>
          <a:ln>
            <a:noFill/>
          </a:ln>
        </p:spPr>
      </p:pic>
      <p:sp>
        <p:nvSpPr>
          <p:cNvPr id="121" name="Google Shape;121;p17"/>
          <p:cNvSpPr txBox="1"/>
          <p:nvPr/>
        </p:nvSpPr>
        <p:spPr>
          <a:xfrm>
            <a:off x="135325" y="270175"/>
            <a:ext cx="65631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7700C7"/>
                </a:solidFill>
              </a:rPr>
              <a:t>Dissolved Organics Sensor</a:t>
            </a:r>
            <a:endParaRPr b="0" i="0" sz="4000" u="none" cap="none" strike="noStrike">
              <a:solidFill>
                <a:srgbClr val="7700C7"/>
              </a:solidFill>
              <a:latin typeface="Arial"/>
              <a:ea typeface="Arial"/>
              <a:cs typeface="Arial"/>
              <a:sym typeface="Arial"/>
            </a:endParaRPr>
          </a:p>
        </p:txBody>
      </p:sp>
      <p:sp>
        <p:nvSpPr>
          <p:cNvPr id="122" name="Google Shape;122;p17"/>
          <p:cNvSpPr txBox="1"/>
          <p:nvPr/>
        </p:nvSpPr>
        <p:spPr>
          <a:xfrm>
            <a:off x="205275" y="968875"/>
            <a:ext cx="7700100" cy="3734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rgbClr val="595959"/>
              </a:solidFill>
            </a:endParaRPr>
          </a:p>
          <a:p>
            <a:pPr indent="0" lvl="0" marL="0" marR="0" rtl="0" algn="l">
              <a:spcBef>
                <a:spcPts val="0"/>
              </a:spcBef>
              <a:spcAft>
                <a:spcPts val="0"/>
              </a:spcAft>
              <a:buNone/>
            </a:pPr>
            <a:r>
              <a:t/>
            </a:r>
            <a:endParaRPr sz="2400">
              <a:solidFill>
                <a:srgbClr val="595959"/>
              </a:solidFill>
            </a:endParaRPr>
          </a:p>
          <a:p>
            <a:pPr indent="0" lvl="0" marL="0" marR="0" rtl="0" algn="l">
              <a:spcBef>
                <a:spcPts val="0"/>
              </a:spcBef>
              <a:spcAft>
                <a:spcPts val="0"/>
              </a:spcAft>
              <a:buNone/>
            </a:pPr>
            <a:r>
              <a:rPr lang="en-US" sz="2400">
                <a:solidFill>
                  <a:srgbClr val="595959"/>
                </a:solidFill>
              </a:rPr>
              <a:t>Dissolved Organics (DO) Sensor uses water samples from different stages in the plant in order to determine quantity of DO. Quantity then corresponds to coagulant that must then be added to remove particles from water. </a:t>
            </a:r>
            <a:endParaRPr sz="2400">
              <a:solidFill>
                <a:srgbClr val="595959"/>
              </a:solidFill>
            </a:endParaRPr>
          </a:p>
          <a:p>
            <a:pPr indent="0" lvl="0" marL="0" rtl="0" algn="l">
              <a:spcBef>
                <a:spcPts val="0"/>
              </a:spcBef>
              <a:spcAft>
                <a:spcPts val="0"/>
              </a:spcAft>
              <a:buNone/>
            </a:pPr>
            <a:r>
              <a:t/>
            </a:r>
            <a:endParaRPr sz="2400">
              <a:solidFill>
                <a:srgbClr val="595959"/>
              </a:solidFill>
            </a:endParaRPr>
          </a:p>
          <a:p>
            <a:pPr indent="0" lvl="0" marL="0" rtl="0" algn="l">
              <a:spcBef>
                <a:spcPts val="0"/>
              </a:spcBef>
              <a:spcAft>
                <a:spcPts val="0"/>
              </a:spcAft>
              <a:buNone/>
            </a:pPr>
            <a:r>
              <a:t/>
            </a:r>
            <a:endParaRPr sz="2400">
              <a:solidFill>
                <a:srgbClr val="595959"/>
              </a:solidFill>
            </a:endParaRPr>
          </a:p>
        </p:txBody>
      </p:sp>
      <p:sp>
        <p:nvSpPr>
          <p:cNvPr id="123" name="Google Shape;123;p17"/>
          <p:cNvSpPr/>
          <p:nvPr/>
        </p:nvSpPr>
        <p:spPr>
          <a:xfrm>
            <a:off x="6629400" y="0"/>
            <a:ext cx="2514600" cy="1425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4" name="Google Shape;124;p17"/>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pic>
        <p:nvPicPr>
          <p:cNvPr id="125" name="Google Shape;125;p17"/>
          <p:cNvPicPr preferRelativeResize="0"/>
          <p:nvPr/>
        </p:nvPicPr>
        <p:blipFill rotWithShape="1">
          <a:blip r:embed="rId3">
            <a:alphaModFix/>
          </a:blip>
          <a:srcRect b="0" l="0" r="0" t="0"/>
          <a:stretch/>
        </p:blipFill>
        <p:spPr>
          <a:xfrm>
            <a:off x="7227500" y="66100"/>
            <a:ext cx="1869625" cy="593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8"/>
          <p:cNvSpPr txBox="1"/>
          <p:nvPr>
            <p:ph type="ctrTitle"/>
          </p:nvPr>
        </p:nvSpPr>
        <p:spPr>
          <a:xfrm>
            <a:off x="252250" y="228194"/>
            <a:ext cx="7772400" cy="1102500"/>
          </a:xfrm>
          <a:prstGeom prst="rect">
            <a:avLst/>
          </a:prstGeom>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dk1"/>
              </a:buClr>
              <a:buFont typeface="Arial"/>
              <a:buNone/>
            </a:pPr>
            <a:r>
              <a:rPr lang="en-US" sz="4000">
                <a:solidFill>
                  <a:srgbClr val="7700C7"/>
                </a:solidFill>
              </a:rPr>
              <a:t>RGB and IR </a:t>
            </a:r>
            <a:r>
              <a:rPr lang="en-US" sz="4000">
                <a:solidFill>
                  <a:srgbClr val="7700C7"/>
                </a:solidFill>
              </a:rPr>
              <a:t>Sensor </a:t>
            </a:r>
            <a:endParaRPr/>
          </a:p>
        </p:txBody>
      </p:sp>
      <p:sp>
        <p:nvSpPr>
          <p:cNvPr id="131" name="Google Shape;131;p18"/>
          <p:cNvSpPr txBox="1"/>
          <p:nvPr>
            <p:ph idx="1" type="subTitle"/>
          </p:nvPr>
        </p:nvSpPr>
        <p:spPr>
          <a:xfrm>
            <a:off x="336975" y="1259275"/>
            <a:ext cx="6400800" cy="1314300"/>
          </a:xfrm>
          <a:prstGeom prst="rect">
            <a:avLst/>
          </a:prstGeom>
        </p:spPr>
        <p:txBody>
          <a:bodyPr anchorCtr="0" anchor="t" bIns="91425" lIns="91425" spcFirstLastPara="1" rIns="91425" wrap="square" tIns="91425">
            <a:noAutofit/>
          </a:bodyPr>
          <a:lstStyle/>
          <a:p>
            <a:pPr indent="0" lvl="0" marL="0" rtl="0" algn="l">
              <a:spcBef>
                <a:spcPts val="580"/>
              </a:spcBef>
              <a:spcAft>
                <a:spcPts val="0"/>
              </a:spcAft>
              <a:buNone/>
            </a:pPr>
            <a:r>
              <a:rPr lang="en-US"/>
              <a:t>Objective: Measure both the reflectance and absorbance of the light passing through the water by measuring light directly across and 90</a:t>
            </a:r>
            <a:r>
              <a:rPr b="1" lang="en-US" sz="1200">
                <a:solidFill>
                  <a:srgbClr val="222222"/>
                </a:solidFill>
              </a:rPr>
              <a:t>° </a:t>
            </a:r>
            <a:r>
              <a:rPr lang="en-US">
                <a:solidFill>
                  <a:schemeClr val="dk1"/>
                </a:solidFill>
              </a:rPr>
              <a:t>from the light source.</a:t>
            </a:r>
            <a:endParaRPr>
              <a:solidFill>
                <a:schemeClr val="dk1"/>
              </a:solidFill>
            </a:endParaRPr>
          </a:p>
          <a:p>
            <a:pPr indent="0" lvl="0" marL="0" rtl="0" algn="l">
              <a:spcBef>
                <a:spcPts val="580"/>
              </a:spcBef>
              <a:spcAft>
                <a:spcPts val="0"/>
              </a:spcAft>
              <a:buNone/>
            </a:pPr>
            <a:r>
              <a:t/>
            </a:r>
            <a:endParaRPr>
              <a:solidFill>
                <a:schemeClr val="dk1"/>
              </a:solidFill>
            </a:endParaRPr>
          </a:p>
          <a:p>
            <a:pPr indent="0" lvl="0" marL="0" rtl="0" algn="l">
              <a:spcBef>
                <a:spcPts val="580"/>
              </a:spcBef>
              <a:spcAft>
                <a:spcPts val="0"/>
              </a:spcAft>
              <a:buNone/>
            </a:pPr>
            <a:r>
              <a:t/>
            </a:r>
            <a:endParaRPr>
              <a:solidFill>
                <a:schemeClr val="dk1"/>
              </a:solidFill>
            </a:endParaRPr>
          </a:p>
        </p:txBody>
      </p:sp>
      <p:pic>
        <p:nvPicPr>
          <p:cNvPr id="132" name="Google Shape;132;p18"/>
          <p:cNvPicPr preferRelativeResize="0"/>
          <p:nvPr/>
        </p:nvPicPr>
        <p:blipFill>
          <a:blip r:embed="rId3">
            <a:alphaModFix/>
          </a:blip>
          <a:stretch>
            <a:fillRect/>
          </a:stretch>
        </p:blipFill>
        <p:spPr>
          <a:xfrm>
            <a:off x="1157450" y="2430375"/>
            <a:ext cx="2644309" cy="2265125"/>
          </a:xfrm>
          <a:prstGeom prst="rect">
            <a:avLst/>
          </a:prstGeom>
          <a:noFill/>
          <a:ln>
            <a:noFill/>
          </a:ln>
        </p:spPr>
      </p:pic>
      <p:pic>
        <p:nvPicPr>
          <p:cNvPr id="133" name="Google Shape;133;p18"/>
          <p:cNvPicPr preferRelativeResize="0"/>
          <p:nvPr/>
        </p:nvPicPr>
        <p:blipFill>
          <a:blip r:embed="rId4">
            <a:alphaModFix/>
          </a:blip>
          <a:stretch>
            <a:fillRect/>
          </a:stretch>
        </p:blipFill>
        <p:spPr>
          <a:xfrm>
            <a:off x="5087300" y="2430375"/>
            <a:ext cx="3160050" cy="2437225"/>
          </a:xfrm>
          <a:prstGeom prst="rect">
            <a:avLst/>
          </a:prstGeom>
          <a:noFill/>
          <a:ln>
            <a:noFill/>
          </a:ln>
        </p:spPr>
      </p:pic>
      <p:sp>
        <p:nvSpPr>
          <p:cNvPr id="134" name="Google Shape;134;p18"/>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19"/>
          <p:cNvPicPr preferRelativeResize="0"/>
          <p:nvPr/>
        </p:nvPicPr>
        <p:blipFill/>
        <p:spPr>
          <a:xfrm>
            <a:off x="7514491" y="45563"/>
            <a:ext cx="718200" cy="718200"/>
          </a:xfrm>
          <a:prstGeom prst="rect">
            <a:avLst/>
          </a:prstGeom>
          <a:solidFill>
            <a:srgbClr val="FFFFFF"/>
          </a:solidFill>
          <a:ln>
            <a:noFill/>
          </a:ln>
        </p:spPr>
      </p:pic>
      <p:sp>
        <p:nvSpPr>
          <p:cNvPr id="140" name="Google Shape;140;p19"/>
          <p:cNvSpPr txBox="1"/>
          <p:nvPr/>
        </p:nvSpPr>
        <p:spPr>
          <a:xfrm>
            <a:off x="88050" y="171675"/>
            <a:ext cx="6527400" cy="11901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3000">
                <a:solidFill>
                  <a:srgbClr val="7700C7"/>
                </a:solidFill>
              </a:rPr>
              <a:t>Low Cost Turbidity meter for Dissolved Organics</a:t>
            </a:r>
            <a:endParaRPr b="0" i="0" sz="3000" u="none" cap="none" strike="noStrike">
              <a:solidFill>
                <a:srgbClr val="7700C7"/>
              </a:solidFill>
              <a:latin typeface="Arial"/>
              <a:ea typeface="Arial"/>
              <a:cs typeface="Arial"/>
              <a:sym typeface="Arial"/>
            </a:endParaRPr>
          </a:p>
        </p:txBody>
      </p:sp>
      <p:sp>
        <p:nvSpPr>
          <p:cNvPr id="141" name="Google Shape;141;p19"/>
          <p:cNvSpPr txBox="1"/>
          <p:nvPr/>
        </p:nvSpPr>
        <p:spPr>
          <a:xfrm>
            <a:off x="215250" y="3492550"/>
            <a:ext cx="8713500" cy="1067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500">
                <a:solidFill>
                  <a:srgbClr val="595959"/>
                </a:solidFill>
              </a:rPr>
              <a:t>Figure: Casing for the sample-cell turbidity meter, with space for light sources and sensors on sides.</a:t>
            </a:r>
            <a:endParaRPr sz="1500">
              <a:solidFill>
                <a:srgbClr val="595959"/>
              </a:solidFill>
            </a:endParaRPr>
          </a:p>
          <a:p>
            <a:pPr indent="0" lvl="0" marL="0" rtl="0" algn="l">
              <a:spcBef>
                <a:spcPts val="0"/>
              </a:spcBef>
              <a:spcAft>
                <a:spcPts val="0"/>
              </a:spcAft>
              <a:buNone/>
            </a:pPr>
            <a:r>
              <a:rPr lang="en-US" sz="1500">
                <a:solidFill>
                  <a:srgbClr val="595959"/>
                </a:solidFill>
              </a:rPr>
              <a:t>             left to right: top cover for casing, casing for infrared sensor, casing for blue light sensor.</a:t>
            </a:r>
            <a:endParaRPr sz="1500">
              <a:solidFill>
                <a:srgbClr val="595959"/>
              </a:solidFill>
            </a:endParaRPr>
          </a:p>
          <a:p>
            <a:pPr indent="0" lvl="0" marL="0" rtl="0" algn="l">
              <a:spcBef>
                <a:spcPts val="0"/>
              </a:spcBef>
              <a:spcAft>
                <a:spcPts val="0"/>
              </a:spcAft>
              <a:buNone/>
            </a:pPr>
            <a:r>
              <a:t/>
            </a:r>
            <a:endParaRPr sz="2000">
              <a:solidFill>
                <a:srgbClr val="595959"/>
              </a:solidFill>
            </a:endParaRPr>
          </a:p>
          <a:p>
            <a:pPr indent="0" lvl="0" marL="0" rtl="0" algn="l">
              <a:spcBef>
                <a:spcPts val="0"/>
              </a:spcBef>
              <a:spcAft>
                <a:spcPts val="0"/>
              </a:spcAft>
              <a:buNone/>
            </a:pPr>
            <a:r>
              <a:t/>
            </a:r>
            <a:endParaRPr sz="2000">
              <a:solidFill>
                <a:srgbClr val="595959"/>
              </a:solidFill>
            </a:endParaRPr>
          </a:p>
        </p:txBody>
      </p:sp>
      <p:pic>
        <p:nvPicPr>
          <p:cNvPr id="142" name="Google Shape;142;p19"/>
          <p:cNvPicPr preferRelativeResize="0"/>
          <p:nvPr/>
        </p:nvPicPr>
        <p:blipFill>
          <a:blip r:embed="rId3">
            <a:alphaModFix/>
          </a:blip>
          <a:stretch>
            <a:fillRect/>
          </a:stretch>
        </p:blipFill>
        <p:spPr>
          <a:xfrm>
            <a:off x="3074875" y="1750225"/>
            <a:ext cx="2381175" cy="1742325"/>
          </a:xfrm>
          <a:prstGeom prst="rect">
            <a:avLst/>
          </a:prstGeom>
          <a:noFill/>
          <a:ln>
            <a:noFill/>
          </a:ln>
        </p:spPr>
      </p:pic>
      <p:pic>
        <p:nvPicPr>
          <p:cNvPr id="143" name="Google Shape;143;p19"/>
          <p:cNvPicPr preferRelativeResize="0"/>
          <p:nvPr/>
        </p:nvPicPr>
        <p:blipFill>
          <a:blip r:embed="rId4">
            <a:alphaModFix/>
          </a:blip>
          <a:stretch>
            <a:fillRect/>
          </a:stretch>
        </p:blipFill>
        <p:spPr>
          <a:xfrm>
            <a:off x="5656838" y="1750237"/>
            <a:ext cx="2630083" cy="1742325"/>
          </a:xfrm>
          <a:prstGeom prst="rect">
            <a:avLst/>
          </a:prstGeom>
          <a:noFill/>
          <a:ln>
            <a:noFill/>
          </a:ln>
        </p:spPr>
      </p:pic>
      <p:pic>
        <p:nvPicPr>
          <p:cNvPr id="144" name="Google Shape;144;p19"/>
          <p:cNvPicPr preferRelativeResize="0"/>
          <p:nvPr/>
        </p:nvPicPr>
        <p:blipFill>
          <a:blip r:embed="rId5">
            <a:alphaModFix/>
          </a:blip>
          <a:stretch>
            <a:fillRect/>
          </a:stretch>
        </p:blipFill>
        <p:spPr>
          <a:xfrm>
            <a:off x="748450" y="1948874"/>
            <a:ext cx="1869625" cy="1345026"/>
          </a:xfrm>
          <a:prstGeom prst="rect">
            <a:avLst/>
          </a:prstGeom>
          <a:noFill/>
          <a:ln>
            <a:noFill/>
          </a:ln>
        </p:spPr>
      </p:pic>
      <p:sp>
        <p:nvSpPr>
          <p:cNvPr id="145" name="Google Shape;145;p19"/>
          <p:cNvSpPr/>
          <p:nvPr/>
        </p:nvSpPr>
        <p:spPr>
          <a:xfrm>
            <a:off x="6629400" y="0"/>
            <a:ext cx="2514600" cy="1425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 name="Google Shape;146;p19"/>
          <p:cNvSpPr txBox="1"/>
          <p:nvPr/>
        </p:nvSpPr>
        <p:spPr>
          <a:xfrm>
            <a:off x="3579301" y="4763425"/>
            <a:ext cx="54177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700C7"/>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pic>
        <p:nvPicPr>
          <p:cNvPr id="147" name="Google Shape;147;p19"/>
          <p:cNvPicPr preferRelativeResize="0"/>
          <p:nvPr/>
        </p:nvPicPr>
        <p:blipFill rotWithShape="1">
          <a:blip r:embed="rId6">
            <a:alphaModFix/>
          </a:blip>
          <a:srcRect b="0" l="0" r="0" t="0"/>
          <a:stretch/>
        </p:blipFill>
        <p:spPr>
          <a:xfrm>
            <a:off x="7227500" y="66100"/>
            <a:ext cx="1869625" cy="593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20"/>
          <p:cNvPicPr preferRelativeResize="0"/>
          <p:nvPr/>
        </p:nvPicPr>
        <p:blipFill/>
        <p:spPr>
          <a:xfrm>
            <a:off x="7514491" y="45563"/>
            <a:ext cx="718200" cy="718200"/>
          </a:xfrm>
          <a:prstGeom prst="rect">
            <a:avLst/>
          </a:prstGeom>
          <a:solidFill>
            <a:srgbClr val="FFFFFF"/>
          </a:solidFill>
          <a:ln>
            <a:noFill/>
          </a:ln>
        </p:spPr>
      </p:pic>
      <p:sp>
        <p:nvSpPr>
          <p:cNvPr id="153" name="Google Shape;153;p20"/>
          <p:cNvSpPr/>
          <p:nvPr/>
        </p:nvSpPr>
        <p:spPr>
          <a:xfrm>
            <a:off x="1163698" y="997885"/>
            <a:ext cx="6816600" cy="2885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dk1"/>
              </a:solidFill>
              <a:latin typeface="Calibri"/>
              <a:ea typeface="Calibri"/>
              <a:cs typeface="Calibri"/>
              <a:sym typeface="Calibri"/>
            </a:endParaRPr>
          </a:p>
        </p:txBody>
      </p:sp>
      <p:sp>
        <p:nvSpPr>
          <p:cNvPr id="154" name="Google Shape;154;p20"/>
          <p:cNvSpPr txBox="1"/>
          <p:nvPr/>
        </p:nvSpPr>
        <p:spPr>
          <a:xfrm>
            <a:off x="4195325" y="4715350"/>
            <a:ext cx="47298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
        <p:nvSpPr>
          <p:cNvPr id="155" name="Google Shape;155;p20"/>
          <p:cNvSpPr txBox="1"/>
          <p:nvPr/>
        </p:nvSpPr>
        <p:spPr>
          <a:xfrm>
            <a:off x="108723" y="261825"/>
            <a:ext cx="695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7700C7"/>
                </a:solidFill>
              </a:rPr>
              <a:t>Model for </a:t>
            </a:r>
            <a:r>
              <a:rPr lang="en-US" sz="4000">
                <a:solidFill>
                  <a:srgbClr val="7700C7"/>
                </a:solidFill>
              </a:rPr>
              <a:t>the</a:t>
            </a:r>
            <a:r>
              <a:rPr lang="en-US" sz="4000">
                <a:solidFill>
                  <a:srgbClr val="7700C7"/>
                </a:solidFill>
              </a:rPr>
              <a:t> IR sensor</a:t>
            </a:r>
            <a:endParaRPr b="0" i="0" sz="4000" u="none" cap="none" strike="noStrike">
              <a:solidFill>
                <a:srgbClr val="7700C7"/>
              </a:solidFill>
              <a:latin typeface="Arial"/>
              <a:ea typeface="Arial"/>
              <a:cs typeface="Arial"/>
              <a:sym typeface="Arial"/>
            </a:endParaRPr>
          </a:p>
        </p:txBody>
      </p:sp>
      <p:sp>
        <p:nvSpPr>
          <p:cNvPr id="156" name="Google Shape;156;p20"/>
          <p:cNvSpPr txBox="1"/>
          <p:nvPr/>
        </p:nvSpPr>
        <p:spPr>
          <a:xfrm>
            <a:off x="781350" y="3036525"/>
            <a:ext cx="2210700" cy="151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57" name="Google Shape;157;p20"/>
          <p:cNvPicPr preferRelativeResize="0"/>
          <p:nvPr/>
        </p:nvPicPr>
        <p:blipFill>
          <a:blip r:embed="rId3">
            <a:alphaModFix/>
          </a:blip>
          <a:stretch>
            <a:fillRect/>
          </a:stretch>
        </p:blipFill>
        <p:spPr>
          <a:xfrm>
            <a:off x="466725" y="1230000"/>
            <a:ext cx="7520325" cy="3497400"/>
          </a:xfrm>
          <a:prstGeom prst="rect">
            <a:avLst/>
          </a:prstGeom>
          <a:noFill/>
          <a:ln>
            <a:noFill/>
          </a:ln>
        </p:spPr>
      </p:pic>
      <p:sp>
        <p:nvSpPr>
          <p:cNvPr id="158" name="Google Shape;158;p20"/>
          <p:cNvSpPr/>
          <p:nvPr/>
        </p:nvSpPr>
        <p:spPr>
          <a:xfrm>
            <a:off x="6629400" y="0"/>
            <a:ext cx="2514600" cy="1425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pic>
        <p:nvPicPr>
          <p:cNvPr id="159" name="Google Shape;159;p20"/>
          <p:cNvPicPr preferRelativeResize="0"/>
          <p:nvPr/>
        </p:nvPicPr>
        <p:blipFill rotWithShape="1">
          <a:blip r:embed="rId4">
            <a:alphaModFix/>
          </a:blip>
          <a:srcRect b="0" l="0" r="0" t="0"/>
          <a:stretch/>
        </p:blipFill>
        <p:spPr>
          <a:xfrm>
            <a:off x="7227500" y="66100"/>
            <a:ext cx="1869625" cy="593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21"/>
          <p:cNvPicPr preferRelativeResize="0"/>
          <p:nvPr/>
        </p:nvPicPr>
        <p:blipFill/>
        <p:spPr>
          <a:xfrm>
            <a:off x="7514491" y="45563"/>
            <a:ext cx="718200" cy="718200"/>
          </a:xfrm>
          <a:prstGeom prst="rect">
            <a:avLst/>
          </a:prstGeom>
          <a:solidFill>
            <a:srgbClr val="FFFFFF"/>
          </a:solidFill>
          <a:ln>
            <a:noFill/>
          </a:ln>
        </p:spPr>
      </p:pic>
      <p:sp>
        <p:nvSpPr>
          <p:cNvPr id="165" name="Google Shape;165;p21"/>
          <p:cNvSpPr txBox="1"/>
          <p:nvPr/>
        </p:nvSpPr>
        <p:spPr>
          <a:xfrm>
            <a:off x="4195325" y="4715350"/>
            <a:ext cx="4729800" cy="246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b="1" lang="en-US" sz="1000">
                <a:solidFill>
                  <a:srgbClr val="7700C7"/>
                </a:solidFill>
              </a:rPr>
              <a:t>Sensor Development | Fabrication |</a:t>
            </a:r>
            <a:r>
              <a:rPr b="1" lang="en-US" sz="1000">
                <a:solidFill>
                  <a:srgbClr val="0B68FF"/>
                </a:solidFill>
              </a:rPr>
              <a:t> </a:t>
            </a:r>
            <a:r>
              <a:rPr b="1" lang="en-US" sz="1000">
                <a:solidFill>
                  <a:srgbClr val="7F7F7F"/>
                </a:solidFill>
              </a:rPr>
              <a:t>Symposium Presentation Fall 2020</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rtl="0" algn="r">
              <a:spcBef>
                <a:spcPts val="0"/>
              </a:spcBef>
              <a:spcAft>
                <a:spcPts val="0"/>
              </a:spcAft>
              <a:buClr>
                <a:schemeClr val="dk1"/>
              </a:buClr>
              <a:buFont typeface="Arial"/>
              <a:buNone/>
            </a:pPr>
            <a:r>
              <a:t/>
            </a:r>
            <a:endParaRPr b="1" sz="1000">
              <a:solidFill>
                <a:srgbClr val="7F7F7F"/>
              </a:solidFill>
            </a:endParaRPr>
          </a:p>
          <a:p>
            <a:pPr indent="0" lvl="0" marL="0" marR="0" rtl="0" algn="r">
              <a:spcBef>
                <a:spcPts val="0"/>
              </a:spcBef>
              <a:spcAft>
                <a:spcPts val="0"/>
              </a:spcAft>
              <a:buNone/>
            </a:pPr>
            <a:r>
              <a:t/>
            </a:r>
            <a:endParaRPr b="1" sz="1000">
              <a:solidFill>
                <a:srgbClr val="7700C7"/>
              </a:solidFill>
            </a:endParaRPr>
          </a:p>
        </p:txBody>
      </p:sp>
      <p:sp>
        <p:nvSpPr>
          <p:cNvPr id="166" name="Google Shape;166;p21"/>
          <p:cNvSpPr txBox="1"/>
          <p:nvPr/>
        </p:nvSpPr>
        <p:spPr>
          <a:xfrm>
            <a:off x="108723" y="261825"/>
            <a:ext cx="6957300" cy="622500"/>
          </a:xfrm>
          <a:prstGeom prst="rect">
            <a:avLst/>
          </a:prstGeom>
          <a:noFill/>
          <a:ln>
            <a:noFill/>
          </a:ln>
        </p:spPr>
        <p:txBody>
          <a:bodyPr anchorCtr="0" anchor="b" bIns="121875" lIns="121875" spcFirstLastPara="1" rIns="121875" wrap="square" tIns="121875">
            <a:noAutofit/>
          </a:bodyPr>
          <a:lstStyle/>
          <a:p>
            <a:pPr indent="0" lvl="0" marL="0" marR="0" rtl="0" algn="l">
              <a:lnSpc>
                <a:spcPct val="90000"/>
              </a:lnSpc>
              <a:spcBef>
                <a:spcPts val="0"/>
              </a:spcBef>
              <a:spcAft>
                <a:spcPts val="0"/>
              </a:spcAft>
              <a:buNone/>
            </a:pPr>
            <a:r>
              <a:rPr lang="en-US" sz="4000">
                <a:solidFill>
                  <a:srgbClr val="7700C7"/>
                </a:solidFill>
              </a:rPr>
              <a:t>Circuit Diagram</a:t>
            </a:r>
            <a:endParaRPr b="0" i="0" sz="4000" u="none" cap="none" strike="noStrike">
              <a:solidFill>
                <a:srgbClr val="7700C7"/>
              </a:solidFill>
              <a:latin typeface="Arial"/>
              <a:ea typeface="Arial"/>
              <a:cs typeface="Arial"/>
              <a:sym typeface="Arial"/>
            </a:endParaRPr>
          </a:p>
        </p:txBody>
      </p:sp>
      <p:sp>
        <p:nvSpPr>
          <p:cNvPr id="167" name="Google Shape;167;p21"/>
          <p:cNvSpPr/>
          <p:nvPr/>
        </p:nvSpPr>
        <p:spPr>
          <a:xfrm>
            <a:off x="6629400" y="0"/>
            <a:ext cx="2514600" cy="1425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pic>
        <p:nvPicPr>
          <p:cNvPr id="168" name="Google Shape;168;p21"/>
          <p:cNvPicPr preferRelativeResize="0"/>
          <p:nvPr/>
        </p:nvPicPr>
        <p:blipFill>
          <a:blip r:embed="rId3">
            <a:alphaModFix/>
          </a:blip>
          <a:stretch>
            <a:fillRect/>
          </a:stretch>
        </p:blipFill>
        <p:spPr>
          <a:xfrm>
            <a:off x="2749638" y="1425000"/>
            <a:ext cx="3879765" cy="3249625"/>
          </a:xfrm>
          <a:prstGeom prst="rect">
            <a:avLst/>
          </a:prstGeom>
          <a:noFill/>
          <a:ln>
            <a:noFill/>
          </a:ln>
        </p:spPr>
      </p:pic>
      <p:sp>
        <p:nvSpPr>
          <p:cNvPr id="169" name="Google Shape;169;p21"/>
          <p:cNvSpPr txBox="1"/>
          <p:nvPr/>
        </p:nvSpPr>
        <p:spPr>
          <a:xfrm>
            <a:off x="152400" y="914175"/>
            <a:ext cx="6561900" cy="62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434343"/>
                </a:solidFill>
              </a:rPr>
              <a:t>NPN Phototransistor for sensing infrared light.</a:t>
            </a:r>
            <a:endParaRPr sz="1800">
              <a:solidFill>
                <a:srgbClr val="434343"/>
              </a:solidFill>
            </a:endParaRPr>
          </a:p>
        </p:txBody>
      </p:sp>
      <p:pic>
        <p:nvPicPr>
          <p:cNvPr id="170" name="Google Shape;170;p21"/>
          <p:cNvPicPr preferRelativeResize="0"/>
          <p:nvPr/>
        </p:nvPicPr>
        <p:blipFill rotWithShape="1">
          <a:blip r:embed="rId4">
            <a:alphaModFix/>
          </a:blip>
          <a:srcRect b="0" l="0" r="0" t="0"/>
          <a:stretch/>
        </p:blipFill>
        <p:spPr>
          <a:xfrm>
            <a:off x="7227500" y="66100"/>
            <a:ext cx="1869625" cy="593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